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3" r:id="rId4"/>
    <p:sldId id="259" r:id="rId5"/>
    <p:sldId id="260" r:id="rId6"/>
    <p:sldId id="261" r:id="rId7"/>
    <p:sldId id="267" r:id="rId8"/>
    <p:sldId id="264" r:id="rId9"/>
    <p:sldId id="268" r:id="rId10"/>
    <p:sldId id="269" r:id="rId11"/>
    <p:sldId id="266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2767-38F1-4DAA-A5AC-1434B6B871C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DB5F1-0D6A-4D94-ACD7-A277F7B39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MEKONG DELTA PLAN: 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2286016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chemeClr val="tx1"/>
                </a:solidFill>
              </a:rPr>
              <a:t>Strengthening strategic delta planning processes in Bangladesh, the Netherlands, Vietnam and beyond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Jake Brunner, Deputy Head, Southeast Asia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Delft, May 18-20, 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" descr="IUCN_coated_12_v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590553"/>
            <a:ext cx="1248921" cy="119634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00298" y="92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’</a:t>
            </a:r>
            <a:endParaRPr lang="en-US" dirty="0"/>
          </a:p>
        </p:txBody>
      </p:sp>
      <p:pic>
        <p:nvPicPr>
          <p:cNvPr id="7" name="Picture 6" descr="BMU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8214" y="5286388"/>
            <a:ext cx="2923984" cy="151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228076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427200"/>
            <a:ext cx="5228076" cy="34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00760" y="0"/>
            <a:ext cx="114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3357562"/>
            <a:ext cx="114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bodia border floods November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Cambodian border, An Giang, November 2014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change so hard?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Primacy of party resolutions</a:t>
            </a:r>
          </a:p>
          <a:p>
            <a:r>
              <a:rPr lang="en-US" dirty="0" smtClean="0"/>
              <a:t>Vested interests endemic problem</a:t>
            </a:r>
          </a:p>
          <a:p>
            <a:r>
              <a:rPr lang="en-US" dirty="0" smtClean="0"/>
              <a:t>Individual voices make little difference</a:t>
            </a:r>
          </a:p>
          <a:p>
            <a:r>
              <a:rPr lang="en-US" dirty="0" smtClean="0"/>
              <a:t>Need to build consensus through:</a:t>
            </a:r>
          </a:p>
          <a:p>
            <a:pPr lvl="1"/>
            <a:r>
              <a:rPr lang="en-US" dirty="0" smtClean="0"/>
              <a:t>Advisory groups/networks</a:t>
            </a:r>
          </a:p>
          <a:p>
            <a:pPr lvl="1"/>
            <a:r>
              <a:rPr lang="en-US" dirty="0" smtClean="0"/>
              <a:t>Political engagement: SWSC, National Assembly</a:t>
            </a:r>
          </a:p>
          <a:p>
            <a:pPr lvl="1"/>
            <a:r>
              <a:rPr lang="en-US" dirty="0" smtClean="0"/>
              <a:t>Media</a:t>
            </a:r>
          </a:p>
          <a:p>
            <a:r>
              <a:rPr lang="en-US" dirty="0" smtClean="0"/>
              <a:t>Limited community participation in project design because don’t understand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Knowledge-policy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makers rely on universities and state research organizations</a:t>
            </a:r>
          </a:p>
          <a:p>
            <a:r>
              <a:rPr lang="en-US" dirty="0" smtClean="0"/>
              <a:t>Narrow disciplinary biases result in selective use of information and lack of strategic thinking (“join the dots”), e.g., MDP </a:t>
            </a:r>
            <a:r>
              <a:rPr lang="en-US" dirty="0" err="1" smtClean="0"/>
              <a:t>vs</a:t>
            </a:r>
            <a:r>
              <a:rPr lang="en-US" dirty="0" smtClean="0"/>
              <a:t> MPs</a:t>
            </a:r>
          </a:p>
          <a:p>
            <a:r>
              <a:rPr lang="en-US" dirty="0" smtClean="0"/>
              <a:t>Tradition of monopolizing/commercializing data and information limits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e 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Dr. Duong Van Ni, Can </a:t>
            </a:r>
            <a:r>
              <a:rPr lang="en-US" sz="3200" dirty="0" err="1" smtClean="0"/>
              <a:t>Tho</a:t>
            </a:r>
            <a:r>
              <a:rPr lang="en-US" sz="3200" dirty="0" smtClean="0"/>
              <a:t>, September 2009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476250"/>
            <a:ext cx="4181475" cy="590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October 2010: strategic partnership signed</a:t>
            </a:r>
          </a:p>
          <a:p>
            <a:r>
              <a:rPr lang="en-US" dirty="0" smtClean="0"/>
              <a:t>March 2011: work starts on MDP</a:t>
            </a:r>
          </a:p>
          <a:p>
            <a:r>
              <a:rPr lang="en-US" dirty="0" smtClean="0"/>
              <a:t>December 2013: submission of MDP to DPM</a:t>
            </a:r>
          </a:p>
          <a:p>
            <a:r>
              <a:rPr lang="en-US" dirty="0" smtClean="0"/>
              <a:t>June 2014: PMs meet in Hanoi</a:t>
            </a:r>
          </a:p>
          <a:p>
            <a:r>
              <a:rPr lang="en-US" dirty="0" smtClean="0"/>
              <a:t>February 2015: Mekong Delta Forum, HCMC</a:t>
            </a:r>
          </a:p>
          <a:p>
            <a:r>
              <a:rPr lang="en-US" dirty="0" smtClean="0"/>
              <a:t>March 2015: design work starts on WB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not an action or master plan</a:t>
            </a:r>
          </a:p>
          <a:p>
            <a:r>
              <a:rPr lang="en-US" dirty="0" smtClean="0"/>
              <a:t>Dutch experience added legitimacy</a:t>
            </a:r>
          </a:p>
          <a:p>
            <a:r>
              <a:rPr lang="en-US" dirty="0" smtClean="0"/>
              <a:t>For first time, analyzed trade-offs</a:t>
            </a:r>
          </a:p>
          <a:p>
            <a:r>
              <a:rPr lang="en-US" dirty="0" smtClean="0"/>
              <a:t>Questioned “rice at all costs” policy</a:t>
            </a:r>
          </a:p>
          <a:p>
            <a:r>
              <a:rPr lang="en-US" dirty="0" smtClean="0"/>
              <a:t>Made case for “no-regrets” investments</a:t>
            </a:r>
          </a:p>
          <a:p>
            <a:r>
              <a:rPr lang="en-US" dirty="0" smtClean="0"/>
              <a:t>Big expensive projects pushed to 2050-2100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2009: </a:t>
            </a:r>
            <a:r>
              <a:rPr lang="en-US" i="1" dirty="0" smtClean="0"/>
              <a:t>Sinking Deltas</a:t>
            </a:r>
            <a:r>
              <a:rPr lang="en-US" dirty="0" smtClean="0"/>
              <a:t>, USGS visualization</a:t>
            </a:r>
          </a:p>
          <a:p>
            <a:r>
              <a:rPr lang="en-US" dirty="0" smtClean="0"/>
              <a:t>2010: sharp slow down/rising inflation</a:t>
            </a:r>
          </a:p>
          <a:p>
            <a:r>
              <a:rPr lang="en-US" dirty="0" smtClean="0"/>
              <a:t>2011: Mekong floods</a:t>
            </a:r>
          </a:p>
          <a:p>
            <a:r>
              <a:rPr lang="en-US" dirty="0" smtClean="0"/>
              <a:t>2012: Thai rice pledge starts</a:t>
            </a:r>
          </a:p>
          <a:p>
            <a:r>
              <a:rPr lang="en-US" dirty="0" smtClean="0"/>
              <a:t>2012: new Land Law </a:t>
            </a:r>
          </a:p>
          <a:p>
            <a:r>
              <a:rPr lang="en-US" dirty="0" smtClean="0"/>
              <a:t>2014: oil price collapses</a:t>
            </a:r>
          </a:p>
          <a:p>
            <a:r>
              <a:rPr lang="en-US" dirty="0" smtClean="0"/>
              <a:t>2015: DPs jointly support MDF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kong floods 2011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82542"/>
            <a:ext cx="9144000" cy="2175458"/>
          </a:xfrm>
          <a:prstGeom prst="rect">
            <a:avLst/>
          </a:prstGeom>
        </p:spPr>
      </p:pic>
      <p:pic>
        <p:nvPicPr>
          <p:cNvPr id="1026" name="Picture 2" descr="D:\JAKE_BRUNNER\August dike Dong Thap May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6198797" cy="4649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714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August dike, Dong </a:t>
            </a:r>
            <a:r>
              <a:rPr lang="en-US" sz="3200" dirty="0" err="1" smtClean="0"/>
              <a:t>Thap</a:t>
            </a:r>
            <a:r>
              <a:rPr lang="en-US" sz="3200" dirty="0" smtClean="0"/>
              <a:t>, May 2014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trade-offs/policy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delta: third rice crop vs. water retention</a:t>
            </a:r>
          </a:p>
          <a:p>
            <a:r>
              <a:rPr lang="en-US" dirty="0" smtClean="0"/>
              <a:t>Middle delta: rice vs. brackish aquaculture</a:t>
            </a:r>
          </a:p>
          <a:p>
            <a:r>
              <a:rPr lang="en-US" dirty="0" smtClean="0"/>
              <a:t>Coastal delta: hard defense vs. adaptation</a:t>
            </a:r>
          </a:p>
          <a:p>
            <a:r>
              <a:rPr lang="en-US" dirty="0" smtClean="0"/>
              <a:t>Inter-provincial/ministerial cooperation</a:t>
            </a:r>
          </a:p>
          <a:p>
            <a:r>
              <a:rPr lang="en-US" dirty="0" smtClean="0"/>
              <a:t>Delta law on Dutch model?</a:t>
            </a:r>
          </a:p>
          <a:p>
            <a:r>
              <a:rPr lang="en-US" dirty="0" smtClean="0"/>
              <a:t>Upstream dams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875"/>
            <a:ext cx="9144000" cy="64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9586</TotalTime>
  <Words>324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MEKONG DELTA PLAN: CASE STUDY</vt:lpstr>
      <vt:lpstr>Slide 2</vt:lpstr>
      <vt:lpstr>Slide 3</vt:lpstr>
      <vt:lpstr>Timeline</vt:lpstr>
      <vt:lpstr>What is MDP?</vt:lpstr>
      <vt:lpstr>Contextual factors</vt:lpstr>
      <vt:lpstr>Slide 7</vt:lpstr>
      <vt:lpstr>Key trade-offs/policy issues</vt:lpstr>
      <vt:lpstr>Slide 9</vt:lpstr>
      <vt:lpstr>Slide 10</vt:lpstr>
      <vt:lpstr>Slide 11</vt:lpstr>
      <vt:lpstr>Why is change so hard? </vt:lpstr>
      <vt:lpstr>Embedding in society</vt:lpstr>
      <vt:lpstr>Knowledge-policy interface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MYANMAR: EMERGING ISSUES &amp; OPPORTUNITIES</dc:title>
  <dc:creator>Brunner</dc:creator>
  <cp:lastModifiedBy>Brunner</cp:lastModifiedBy>
  <cp:revision>53</cp:revision>
  <dcterms:created xsi:type="dcterms:W3CDTF">2015-03-09T03:33:51Z</dcterms:created>
  <dcterms:modified xsi:type="dcterms:W3CDTF">2015-05-18T12:39:34Z</dcterms:modified>
</cp:coreProperties>
</file>