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handoutMasterIdLst>
    <p:handoutMasterId r:id="rId17"/>
  </p:handoutMasterIdLst>
  <p:sldIdLst>
    <p:sldId id="657" r:id="rId2"/>
    <p:sldId id="677" r:id="rId3"/>
    <p:sldId id="644" r:id="rId4"/>
    <p:sldId id="678" r:id="rId5"/>
    <p:sldId id="668" r:id="rId6"/>
    <p:sldId id="667" r:id="rId7"/>
    <p:sldId id="670" r:id="rId8"/>
    <p:sldId id="653" r:id="rId9"/>
    <p:sldId id="669" r:id="rId10"/>
    <p:sldId id="661" r:id="rId11"/>
    <p:sldId id="673" r:id="rId12"/>
    <p:sldId id="663" r:id="rId13"/>
    <p:sldId id="674" r:id="rId14"/>
    <p:sldId id="679" r:id="rId15"/>
  </p:sldIdLst>
  <p:sldSz cx="9144000" cy="6858000" type="screen4x3"/>
  <p:notesSz cx="6805613" cy="9944100"/>
  <p:custDataLst>
    <p:tags r:id="rId18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9500"/>
    <a:srgbClr val="CC003D"/>
    <a:srgbClr val="EE0000"/>
    <a:srgbClr val="FFFF99"/>
    <a:srgbClr val="FFD1DF"/>
    <a:srgbClr val="6C1504"/>
    <a:srgbClr val="FFE285"/>
    <a:srgbClr val="6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74713" autoAdjust="0"/>
  </p:normalViewPr>
  <p:slideViewPr>
    <p:cSldViewPr>
      <p:cViewPr>
        <p:scale>
          <a:sx n="59" d="100"/>
          <a:sy n="59" d="100"/>
        </p:scale>
        <p:origin x="-383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312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9" rIns="92059" bIns="4602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302" y="1"/>
            <a:ext cx="2949311" cy="4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9" rIns="92059" bIns="4602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6576"/>
            <a:ext cx="2949312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9" rIns="92059" bIns="4602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302" y="9446576"/>
            <a:ext cx="2949311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9" rIns="92059" bIns="4602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2C5994F0-3005-4803-92D8-86B2745BD8E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2585" cy="46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9" rIns="92059" bIns="4602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349" y="0"/>
            <a:ext cx="2989232" cy="46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9" rIns="92059" bIns="4602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68350"/>
            <a:ext cx="4911725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764" y="4760882"/>
            <a:ext cx="4982054" cy="445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9" rIns="92059" bIns="46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76"/>
            <a:ext cx="2912585" cy="4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9" rIns="92059" bIns="4602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349" y="9443376"/>
            <a:ext cx="2989232" cy="4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9" rIns="92059" bIns="4602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CD61142-F884-4204-A7B6-0AE331EFA8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32349" y="9444975"/>
            <a:ext cx="2989232" cy="46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90" tIns="45845" rIns="91690" bIns="45845" anchor="b"/>
          <a:lstStyle/>
          <a:p>
            <a:pPr algn="r" defTabSz="914316"/>
            <a:fld id="{6EE2B1C0-D534-4C44-B3E4-ECBA9BCDB1C4}" type="slidenum">
              <a:rPr lang="nl-NL" sz="1200">
                <a:latin typeface="Times New Roman" pitchFamily="18" charset="0"/>
              </a:rPr>
              <a:pPr algn="r" defTabSz="914316"/>
              <a:t>1</a:t>
            </a:fld>
            <a:endParaRPr lang="nl-NL" sz="1200" dirty="0">
              <a:latin typeface="Times New Roman" pitchFamily="18" charset="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56302" y="9446576"/>
            <a:ext cx="2949311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5" tIns="45588" rIns="91175" bIns="45588" anchor="b"/>
          <a:lstStyle/>
          <a:p>
            <a:pPr algn="r" defTabSz="914316"/>
            <a:fld id="{58C367CD-75C1-4788-98BE-33FBD717E8B0}" type="slidenum">
              <a:rPr lang="nl-NL" sz="1200"/>
              <a:pPr algn="r" defTabSz="914316"/>
              <a:t>1</a:t>
            </a:fld>
            <a:endParaRPr lang="nl-NL" sz="1200" dirty="0"/>
          </a:p>
        </p:txBody>
      </p:sp>
      <p:sp>
        <p:nvSpPr>
          <p:cNvPr id="1638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2650" y="746125"/>
            <a:ext cx="2997200" cy="2249488"/>
          </a:xfrm>
          <a:ln/>
        </p:spPr>
      </p:sp>
      <p:sp>
        <p:nvSpPr>
          <p:cNvPr id="1638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48106" y="3058739"/>
            <a:ext cx="6083854" cy="6536614"/>
          </a:xfrm>
          <a:noFill/>
          <a:ln/>
        </p:spPr>
        <p:txBody>
          <a:bodyPr/>
          <a:lstStyle/>
          <a:p>
            <a:pPr eaLnBrk="1" hangingPunct="1"/>
            <a:endParaRPr lang="nl-NL" sz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>
              <a:latin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4C0AD9-0C89-4AA0-8467-F35C3DD75640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latin typeface="Times New Roman" pitchFamily="18" charset="0"/>
            </a:endParaRPr>
          </a:p>
          <a:p>
            <a:endParaRPr lang="nl-NL" sz="1000" dirty="0" smtClean="0">
              <a:latin typeface="Times New Roman" pitchFamily="18" charset="0"/>
            </a:endParaRP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1ED4F-F04B-45C8-8237-8B72753D6502}" type="slidenum">
              <a:rPr lang="nl-NL" smtClean="0"/>
              <a:pPr/>
              <a:t>12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A22C2-C966-465F-9C70-94311F82A724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7713"/>
            <a:ext cx="4970463" cy="3729037"/>
          </a:xfrm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8587" y="4724088"/>
            <a:ext cx="4988441" cy="4472925"/>
          </a:xfrm>
          <a:noFill/>
          <a:ln/>
        </p:spPr>
        <p:txBody>
          <a:bodyPr wrap="none" anchor="ctr"/>
          <a:lstStyle/>
          <a:p>
            <a:endParaRPr lang="nl-NL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F68104-DEEA-470C-9301-0D1E5B8AA1B1}" type="slidenum">
              <a:rPr lang="nl-NL" smtClean="0"/>
              <a:pPr/>
              <a:t>4</a:t>
            </a:fld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 New Roman" pitchFamily="18" charset="0"/>
            </a:endParaRP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7996-642D-4FCC-AA9E-73163A830EE4}" type="slidenum">
              <a:rPr lang="nl-NL" smtClean="0"/>
              <a:pPr/>
              <a:t>5</a:t>
            </a:fld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'delta planners‘ 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not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a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seperate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category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; e.g.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regional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subprogrammes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parliament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knowledge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institutes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, Staf DC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'planning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processes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‘ 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only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small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 part of the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whole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process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 of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climate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proofing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explicitly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link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with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what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preceeds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(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awareness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of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challenge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- ARK,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KfC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Second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Deltacommission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) and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what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follows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(</a:t>
            </a:r>
            <a:r>
              <a:rPr kumimoji="0" lang="nl-NL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implementation</a:t>
            </a: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cs typeface="Courier New" pitchFamily="49" charset="0"/>
              </a:rPr>
              <a:t> - HWBP, RWS, waterboards) 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 </a:t>
            </a:r>
          </a:p>
          <a:p>
            <a:endParaRPr lang="en-US" sz="1000" dirty="0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1ED4F-F04B-45C8-8237-8B72753D6502}" type="slidenum">
              <a:rPr lang="nl-NL" smtClean="0"/>
              <a:pPr/>
              <a:t>6</a:t>
            </a:fld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>
              <a:latin typeface="Times New Roman" pitchFamily="18" charset="0"/>
            </a:endParaRP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7996-642D-4FCC-AA9E-73163A830EE4}" type="slidenum">
              <a:rPr lang="nl-NL" smtClean="0"/>
              <a:pPr/>
              <a:t>7</a:t>
            </a:fld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 smtClean="0"/>
              <a:t>Redeneerlijn</a:t>
            </a:r>
            <a:r>
              <a:rPr lang="en-US" sz="1000" dirty="0" smtClean="0"/>
              <a:t> A. Stakeholder coalitions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NOT: each stakeholder bringing into the </a:t>
            </a:r>
            <a:r>
              <a:rPr lang="en-US" sz="1000" dirty="0" err="1" smtClean="0"/>
              <a:t>proces</a:t>
            </a:r>
            <a:r>
              <a:rPr lang="en-US" sz="1000" dirty="0" smtClean="0"/>
              <a:t> his or her own solution and energy geared to protect that solution, trying to plea, bargain and lobby his solution to the finish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BUT: build up, strengthen and expand a </a:t>
            </a:r>
            <a:r>
              <a:rPr lang="en-US" sz="1000" dirty="0" err="1" smtClean="0"/>
              <a:t>deltacommunity</a:t>
            </a:r>
            <a:r>
              <a:rPr lang="en-US" sz="1000" dirty="0" smtClean="0"/>
              <a:t> around shared values, a jointly developed set of criteria to the convergence </a:t>
            </a:r>
            <a:r>
              <a:rPr lang="en-US" sz="1000" dirty="0" err="1" smtClean="0"/>
              <a:t>proces</a:t>
            </a:r>
            <a:r>
              <a:rPr lang="en-US" sz="1000" dirty="0" smtClean="0"/>
              <a:t> in which possible solutions are </a:t>
            </a:r>
            <a:r>
              <a:rPr lang="en-US" sz="1000" dirty="0" err="1" smtClean="0"/>
              <a:t>seived</a:t>
            </a:r>
            <a:r>
              <a:rPr lang="en-US" sz="1000" dirty="0" smtClean="0"/>
              <a:t> and recombined to form a commonly agreed preferred strategy </a:t>
            </a:r>
          </a:p>
          <a:p>
            <a:endParaRPr lang="nl-NL" sz="1000" dirty="0" smtClean="0">
              <a:latin typeface="Times New Roman" pitchFamily="18" charset="0"/>
            </a:endParaRPr>
          </a:p>
          <a:p>
            <a:r>
              <a:rPr lang="nl-NL" sz="1000" dirty="0" err="1" smtClean="0">
                <a:latin typeface="Times New Roman" pitchFamily="18" charset="0"/>
              </a:rPr>
              <a:t>Stakeholder</a:t>
            </a:r>
            <a:r>
              <a:rPr lang="nl-NL" sz="1000" baseline="0" dirty="0" smtClean="0">
                <a:latin typeface="Times New Roman" pitchFamily="18" charset="0"/>
              </a:rPr>
              <a:t> </a:t>
            </a:r>
            <a:r>
              <a:rPr lang="nl-NL" sz="1000" baseline="0" dirty="0" err="1" smtClean="0">
                <a:latin typeface="Times New Roman" pitchFamily="18" charset="0"/>
              </a:rPr>
              <a:t>coalitions</a:t>
            </a:r>
            <a:r>
              <a:rPr lang="nl-NL" sz="1000" baseline="0" dirty="0" smtClean="0">
                <a:latin typeface="Times New Roman" pitchFamily="18" charset="0"/>
              </a:rPr>
              <a:t> </a:t>
            </a:r>
            <a:r>
              <a:rPr lang="nl-NL" sz="1000" baseline="0" dirty="0" err="1" smtClean="0">
                <a:latin typeface="Times New Roman" pitchFamily="18" charset="0"/>
              </a:rPr>
              <a:t>change</a:t>
            </a:r>
            <a:r>
              <a:rPr lang="nl-NL" sz="1000" baseline="0" dirty="0" smtClean="0">
                <a:latin typeface="Times New Roman" pitchFamily="18" charset="0"/>
              </a:rPr>
              <a:t> in time </a:t>
            </a:r>
            <a:r>
              <a:rPr lang="nl-NL" sz="1000" baseline="0" dirty="0" err="1" smtClean="0">
                <a:latin typeface="Times New Roman" pitchFamily="18" charset="0"/>
              </a:rPr>
              <a:t>because</a:t>
            </a:r>
            <a:r>
              <a:rPr lang="nl-NL" sz="1000" baseline="0" dirty="0" smtClean="0">
                <a:latin typeface="Times New Roman" pitchFamily="18" charset="0"/>
              </a:rPr>
              <a:t> </a:t>
            </a:r>
            <a:r>
              <a:rPr lang="nl-NL" sz="1000" baseline="0" dirty="0" err="1" smtClean="0">
                <a:latin typeface="Times New Roman" pitchFamily="18" charset="0"/>
              </a:rPr>
              <a:t>each</a:t>
            </a:r>
            <a:r>
              <a:rPr lang="nl-NL" sz="1000" baseline="0" dirty="0" smtClean="0">
                <a:latin typeface="Times New Roman" pitchFamily="18" charset="0"/>
              </a:rPr>
              <a:t> </a:t>
            </a:r>
            <a:r>
              <a:rPr lang="nl-NL" sz="1000" baseline="0" dirty="0" err="1" smtClean="0">
                <a:latin typeface="Times New Roman" pitchFamily="18" charset="0"/>
              </a:rPr>
              <a:t>phase</a:t>
            </a:r>
            <a:r>
              <a:rPr lang="nl-NL" sz="1000" baseline="0" dirty="0" smtClean="0">
                <a:latin typeface="Times New Roman" pitchFamily="18" charset="0"/>
              </a:rPr>
              <a:t> (</a:t>
            </a:r>
            <a:r>
              <a:rPr lang="nl-NL" sz="1000" baseline="0" dirty="0" err="1" smtClean="0">
                <a:latin typeface="Times New Roman" pitchFamily="18" charset="0"/>
              </a:rPr>
              <a:t>policy</a:t>
            </a:r>
            <a:r>
              <a:rPr lang="nl-NL" sz="1000" baseline="0" dirty="0" smtClean="0">
                <a:latin typeface="Times New Roman" pitchFamily="18" charset="0"/>
              </a:rPr>
              <a:t> </a:t>
            </a:r>
            <a:r>
              <a:rPr lang="nl-NL" sz="1000" baseline="0" dirty="0" err="1" smtClean="0">
                <a:latin typeface="Times New Roman" pitchFamily="18" charset="0"/>
              </a:rPr>
              <a:t>development</a:t>
            </a:r>
            <a:r>
              <a:rPr lang="nl-NL" sz="1000" baseline="0" dirty="0" smtClean="0">
                <a:latin typeface="Times New Roman" pitchFamily="18" charset="0"/>
              </a:rPr>
              <a:t>, planning, </a:t>
            </a:r>
            <a:r>
              <a:rPr lang="nl-NL" sz="1000" baseline="0" dirty="0" err="1" smtClean="0">
                <a:latin typeface="Times New Roman" pitchFamily="18" charset="0"/>
              </a:rPr>
              <a:t>implementation</a:t>
            </a:r>
            <a:r>
              <a:rPr lang="nl-NL" sz="1000" baseline="0" dirty="0" smtClean="0">
                <a:latin typeface="Times New Roman" pitchFamily="18" charset="0"/>
              </a:rPr>
              <a:t> etc.) </a:t>
            </a:r>
            <a:r>
              <a:rPr lang="nl-NL" sz="1000" baseline="0" dirty="0" err="1" smtClean="0">
                <a:latin typeface="Times New Roman" pitchFamily="18" charset="0"/>
              </a:rPr>
              <a:t>attracts</a:t>
            </a:r>
            <a:r>
              <a:rPr lang="nl-NL" sz="1000" baseline="0" dirty="0" smtClean="0">
                <a:latin typeface="Times New Roman" pitchFamily="18" charset="0"/>
              </a:rPr>
              <a:t> </a:t>
            </a:r>
            <a:r>
              <a:rPr lang="nl-NL" sz="1000" baseline="0" dirty="0" err="1" smtClean="0">
                <a:latin typeface="Times New Roman" pitchFamily="18" charset="0"/>
              </a:rPr>
              <a:t>other</a:t>
            </a:r>
            <a:r>
              <a:rPr lang="nl-NL" sz="1000" baseline="0" dirty="0" smtClean="0">
                <a:latin typeface="Times New Roman" pitchFamily="18" charset="0"/>
              </a:rPr>
              <a:t> </a:t>
            </a:r>
            <a:r>
              <a:rPr lang="nl-NL" sz="1000" baseline="0" dirty="0" err="1" smtClean="0">
                <a:latin typeface="Times New Roman" pitchFamily="18" charset="0"/>
              </a:rPr>
              <a:t>parties</a:t>
            </a:r>
            <a:endParaRPr lang="nl-NL" sz="1000" dirty="0" smtClean="0">
              <a:latin typeface="Times New Roman" pitchFamily="18" charset="0"/>
            </a:endParaRP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1ED4F-F04B-45C8-8237-8B72753D6502}" type="slidenum">
              <a:rPr lang="nl-NL" smtClean="0"/>
              <a:pPr/>
              <a:t>8</a:t>
            </a:fld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>
              <a:latin typeface="Times New Roman" pitchFamily="18" charset="0"/>
            </a:endParaRPr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987996-642D-4FCC-AA9E-73163A830EE4}" type="slidenum">
              <a:rPr lang="nl-NL" smtClean="0"/>
              <a:pPr/>
              <a:t>9</a:t>
            </a:fld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err="1" smtClean="0"/>
              <a:t>Redeneerlijn</a:t>
            </a:r>
            <a:r>
              <a:rPr lang="en-US" sz="1200" dirty="0" smtClean="0"/>
              <a:t> B. Innovation </a:t>
            </a:r>
          </a:p>
          <a:p>
            <a:endParaRPr lang="en-US" sz="1200" dirty="0" smtClean="0"/>
          </a:p>
          <a:p>
            <a:r>
              <a:rPr lang="nl-NL" dirty="0" err="1" smtClean="0">
                <a:latin typeface="Times New Roman" pitchFamily="18" charset="0"/>
              </a:rPr>
              <a:t>Flexibility</a:t>
            </a:r>
            <a:r>
              <a:rPr lang="nl-NL" baseline="0" dirty="0" smtClean="0">
                <a:latin typeface="Times New Roman" pitchFamily="18" charset="0"/>
              </a:rPr>
              <a:t> in </a:t>
            </a:r>
            <a:r>
              <a:rPr lang="nl-NL" baseline="0" dirty="0" err="1" smtClean="0">
                <a:latin typeface="Times New Roman" pitchFamily="18" charset="0"/>
              </a:rPr>
              <a:t>strategy</a:t>
            </a:r>
            <a:endParaRPr lang="nl-NL" baseline="0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nl-NL" baseline="0" dirty="0" smtClean="0">
                <a:latin typeface="Times New Roman" pitchFamily="18" charset="0"/>
              </a:rPr>
              <a:t> to deal </a:t>
            </a:r>
            <a:r>
              <a:rPr lang="nl-NL" baseline="0" dirty="0" err="1" smtClean="0">
                <a:latin typeface="Times New Roman" pitchFamily="18" charset="0"/>
              </a:rPr>
              <a:t>with</a:t>
            </a:r>
            <a:r>
              <a:rPr lang="nl-NL" baseline="0" dirty="0" smtClean="0">
                <a:latin typeface="Times New Roman" pitchFamily="18" charset="0"/>
              </a:rPr>
              <a:t> </a:t>
            </a:r>
            <a:r>
              <a:rPr lang="nl-NL" baseline="0" dirty="0" err="1" smtClean="0">
                <a:latin typeface="Times New Roman" pitchFamily="18" charset="0"/>
              </a:rPr>
              <a:t>unforeseen</a:t>
            </a:r>
            <a:r>
              <a:rPr lang="nl-NL" baseline="0" dirty="0" smtClean="0">
                <a:latin typeface="Times New Roman" pitchFamily="18" charset="0"/>
              </a:rPr>
              <a:t> </a:t>
            </a:r>
            <a:r>
              <a:rPr lang="nl-NL" baseline="0" dirty="0" err="1" smtClean="0">
                <a:latin typeface="Times New Roman" pitchFamily="18" charset="0"/>
              </a:rPr>
              <a:t>developments</a:t>
            </a:r>
            <a:r>
              <a:rPr lang="nl-NL" baseline="0" dirty="0" smtClean="0">
                <a:latin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nl-NL" baseline="0" dirty="0" smtClean="0">
                <a:latin typeface="Times New Roman" pitchFamily="18" charset="0"/>
              </a:rPr>
              <a:t> to </a:t>
            </a:r>
            <a:r>
              <a:rPr lang="nl-NL" baseline="0" dirty="0" err="1" smtClean="0">
                <a:latin typeface="Times New Roman" pitchFamily="18" charset="0"/>
              </a:rPr>
              <a:t>profit</a:t>
            </a:r>
            <a:r>
              <a:rPr lang="nl-NL" baseline="0" dirty="0" smtClean="0">
                <a:latin typeface="Times New Roman" pitchFamily="18" charset="0"/>
              </a:rPr>
              <a:t> </a:t>
            </a:r>
            <a:r>
              <a:rPr lang="nl-NL" baseline="0" dirty="0" err="1" smtClean="0">
                <a:latin typeface="Times New Roman" pitchFamily="18" charset="0"/>
              </a:rPr>
              <a:t>from</a:t>
            </a:r>
            <a:r>
              <a:rPr lang="nl-NL" baseline="0" dirty="0" smtClean="0">
                <a:latin typeface="Times New Roman" pitchFamily="18" charset="0"/>
              </a:rPr>
              <a:t> </a:t>
            </a:r>
            <a:r>
              <a:rPr lang="nl-NL" baseline="0" dirty="0" err="1" smtClean="0">
                <a:latin typeface="Times New Roman" pitchFamily="18" charset="0"/>
              </a:rPr>
              <a:t>innovations</a:t>
            </a:r>
            <a:endParaRPr lang="nl-NL" baseline="0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</a:rPr>
              <a:t>After flooding: the present system has failed – you at least consider a new approach</a:t>
            </a:r>
          </a:p>
          <a:p>
            <a:r>
              <a:rPr lang="en-US" dirty="0" smtClean="0">
                <a:latin typeface="Times New Roman" pitchFamily="18" charset="0"/>
              </a:rPr>
              <a:t>Preventing flooding: the present system is doing well – why change?</a:t>
            </a:r>
          </a:p>
          <a:p>
            <a:endParaRPr lang="nl-NL" dirty="0" smtClean="0">
              <a:latin typeface="Times New Roman" pitchFamily="18" charset="0"/>
            </a:endParaRPr>
          </a:p>
          <a:p>
            <a:r>
              <a:rPr lang="nl-NL" dirty="0" err="1" smtClean="0">
                <a:latin typeface="Times New Roman" pitchFamily="18" charset="0"/>
              </a:rPr>
              <a:t>Social</a:t>
            </a:r>
            <a:r>
              <a:rPr lang="nl-NL" dirty="0" smtClean="0">
                <a:latin typeface="Times New Roman" pitchFamily="18" charset="0"/>
              </a:rPr>
              <a:t> </a:t>
            </a:r>
            <a:r>
              <a:rPr lang="nl-NL" dirty="0" err="1" smtClean="0">
                <a:latin typeface="Times New Roman" pitchFamily="18" charset="0"/>
              </a:rPr>
              <a:t>robust</a:t>
            </a:r>
            <a:r>
              <a:rPr lang="nl-NL" dirty="0" smtClean="0">
                <a:latin typeface="Times New Roman" pitchFamily="18" charset="0"/>
              </a:rPr>
              <a:t>:</a:t>
            </a:r>
            <a:r>
              <a:rPr lang="nl-NL" baseline="0" dirty="0" smtClean="0">
                <a:latin typeface="Times New Roman" pitchFamily="18" charset="0"/>
              </a:rPr>
              <a:t> </a:t>
            </a:r>
            <a:r>
              <a:rPr lang="nl-NL" baseline="0" dirty="0" err="1" smtClean="0">
                <a:latin typeface="Times New Roman" pitchFamily="18" charset="0"/>
              </a:rPr>
              <a:t>community</a:t>
            </a:r>
            <a:r>
              <a:rPr lang="nl-NL" baseline="0" dirty="0" smtClean="0">
                <a:latin typeface="Times New Roman" pitchFamily="18" charset="0"/>
              </a:rPr>
              <a:t> </a:t>
            </a:r>
            <a:r>
              <a:rPr lang="nl-NL" baseline="0" dirty="0" err="1" smtClean="0">
                <a:latin typeface="Times New Roman" pitchFamily="18" charset="0"/>
              </a:rPr>
              <a:t>changes</a:t>
            </a:r>
            <a:r>
              <a:rPr lang="nl-NL" baseline="0" dirty="0" smtClean="0">
                <a:latin typeface="Times New Roman" pitchFamily="18" charset="0"/>
              </a:rPr>
              <a:t>: </a:t>
            </a:r>
            <a:r>
              <a:rPr lang="nl-NL" baseline="0" dirty="0" err="1" smtClean="0">
                <a:latin typeface="Times New Roman" pitchFamily="18" charset="0"/>
              </a:rPr>
              <a:t>new</a:t>
            </a:r>
            <a:r>
              <a:rPr lang="nl-NL" baseline="0" dirty="0" smtClean="0">
                <a:latin typeface="Times New Roman" pitchFamily="18" charset="0"/>
              </a:rPr>
              <a:t> </a:t>
            </a:r>
            <a:r>
              <a:rPr lang="nl-NL" baseline="0" dirty="0" err="1" smtClean="0">
                <a:latin typeface="Times New Roman" pitchFamily="18" charset="0"/>
              </a:rPr>
              <a:t>safety</a:t>
            </a:r>
            <a:r>
              <a:rPr lang="nl-NL" baseline="0" dirty="0" smtClean="0">
                <a:latin typeface="Times New Roman" pitchFamily="18" charset="0"/>
              </a:rPr>
              <a:t> </a:t>
            </a:r>
            <a:r>
              <a:rPr lang="nl-NL" baseline="0" dirty="0" err="1" smtClean="0">
                <a:latin typeface="Times New Roman" pitchFamily="18" charset="0"/>
              </a:rPr>
              <a:t>approaches</a:t>
            </a:r>
            <a:r>
              <a:rPr lang="nl-NL" baseline="0" dirty="0" smtClean="0">
                <a:latin typeface="Times New Roman" pitchFamily="18" charset="0"/>
              </a:rPr>
              <a:t> are </a:t>
            </a:r>
            <a:r>
              <a:rPr lang="nl-NL" baseline="0" dirty="0" err="1" smtClean="0">
                <a:latin typeface="Times New Roman" pitchFamily="18" charset="0"/>
              </a:rPr>
              <a:t>national</a:t>
            </a:r>
            <a:r>
              <a:rPr lang="nl-NL" baseline="0" dirty="0" smtClean="0">
                <a:latin typeface="Times New Roman" pitchFamily="18" charset="0"/>
              </a:rPr>
              <a:t>, </a:t>
            </a:r>
            <a:r>
              <a:rPr lang="nl-NL" baseline="0" dirty="0" err="1" smtClean="0">
                <a:latin typeface="Times New Roman" pitchFamily="18" charset="0"/>
              </a:rPr>
              <a:t>projects</a:t>
            </a:r>
            <a:r>
              <a:rPr lang="nl-NL" baseline="0" dirty="0" smtClean="0">
                <a:latin typeface="Times New Roman" pitchFamily="18" charset="0"/>
              </a:rPr>
              <a:t> are </a:t>
            </a:r>
            <a:r>
              <a:rPr lang="nl-NL" baseline="0" dirty="0" err="1" smtClean="0">
                <a:latin typeface="Times New Roman" pitchFamily="18" charset="0"/>
              </a:rPr>
              <a:t>local</a:t>
            </a:r>
            <a:r>
              <a:rPr lang="nl-NL" baseline="0" dirty="0" smtClean="0">
                <a:latin typeface="Times New Roman" pitchFamily="18" charset="0"/>
              </a:rPr>
              <a:t> (</a:t>
            </a:r>
            <a:r>
              <a:rPr lang="nl-NL" baseline="0" dirty="0" err="1" smtClean="0">
                <a:latin typeface="Times New Roman" pitchFamily="18" charset="0"/>
              </a:rPr>
              <a:t>Katwijk</a:t>
            </a:r>
            <a:r>
              <a:rPr lang="nl-NL" baseline="0" dirty="0" smtClean="0">
                <a:latin typeface="Times New Roman" pitchFamily="18" charset="0"/>
              </a:rPr>
              <a:t>)</a:t>
            </a:r>
            <a:endParaRPr lang="nl-NL" dirty="0" smtClean="0">
              <a:latin typeface="Times New Roman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4C0AD9-0C89-4AA0-8467-F35C3DD75640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7593E-6365-4BEE-97A2-ADFCC58BAC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293813"/>
            <a:ext cx="2100262" cy="49133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3813"/>
            <a:ext cx="6148388" cy="49133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C02B-B554-4421-BF57-DDAA3FA6BA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293813"/>
            <a:ext cx="8401050" cy="492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743450" y="2068513"/>
            <a:ext cx="4124325" cy="19923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743450" y="4213225"/>
            <a:ext cx="4124325" cy="1993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C13BC-4207-4C60-AE01-9C2260338C8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0023-EC88-42D7-88E9-4A846F9583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A4EC-0F9B-4E33-8641-7EBB97EEB8E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C6F2C-2FCC-4913-9D44-FD53539CE2F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4A54-7464-4F71-9733-1C7C202308E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73E39-3C53-4BD4-BBCA-2BE519943D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879FA-3BB6-40A2-A7EB-CBA3A32275A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3ED36-A253-498B-AAB1-F4218D835C7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2D0AA-0AAE-4DF4-9187-4CD7ACCAF85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3BCC-DC4E-4956-8582-76ABB237669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shpTitel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b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 b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3813"/>
            <a:ext cx="8401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7138" y="6611938"/>
            <a:ext cx="24161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b="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Opstartfase Deltaprogramma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E6A1C3E6-42FE-4204-9351-5CA98586762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64400" y="6611938"/>
            <a:ext cx="1508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/>
              <a:t>24 april 2009</a:t>
            </a:r>
          </a:p>
        </p:txBody>
      </p:sp>
      <p:pic>
        <p:nvPicPr>
          <p:cNvPr id="1033" name="Picture 9" descr="RO_VW_diap"/>
          <p:cNvPicPr>
            <a:picLocks noChangeAspect="1" noChangeArrowheads="1"/>
          </p:cNvPicPr>
          <p:nvPr/>
        </p:nvPicPr>
        <p:blipFill>
          <a:blip r:embed="rId14" cstate="print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2271713" y="6434138"/>
            <a:ext cx="2414587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endParaRPr lang="en-US" sz="10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037138" y="6423025"/>
            <a:ext cx="3154362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08013" eaLnBrk="0" hangingPunct="0">
              <a:defRPr/>
            </a:pPr>
            <a:endParaRPr lang="nl-NL" sz="1000" b="0">
              <a:solidFill>
                <a:srgbClr val="FFFFFF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vak 2"/>
          <p:cNvSpPr txBox="1">
            <a:spLocks noChangeArrowheads="1"/>
          </p:cNvSpPr>
          <p:nvPr/>
        </p:nvSpPr>
        <p:spPr bwMode="auto">
          <a:xfrm>
            <a:off x="1258888" y="2492375"/>
            <a:ext cx="4176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1" name="Picture 7" descr="H:\Mijn Documenten\pbloemen\DT\Deltaprogramma als geheel\Kernthema's\PonsBala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6"/>
          <p:cNvSpPr txBox="1">
            <a:spLocks noChangeArrowheads="1"/>
          </p:cNvSpPr>
          <p:nvPr/>
        </p:nvSpPr>
        <p:spPr bwMode="auto">
          <a:xfrm>
            <a:off x="34925" y="4121150"/>
            <a:ext cx="1657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Leading the </a:t>
            </a:r>
          </a:p>
          <a:p>
            <a:pPr algn="ctr"/>
            <a:r>
              <a:rPr lang="en-US" sz="2400"/>
              <a:t>way</a:t>
            </a:r>
            <a:endParaRPr lang="nl-NL" sz="2400"/>
          </a:p>
        </p:txBody>
      </p:sp>
      <p:sp>
        <p:nvSpPr>
          <p:cNvPr id="2053" name="Tekstvak 7"/>
          <p:cNvSpPr txBox="1">
            <a:spLocks noChangeArrowheads="1"/>
          </p:cNvSpPr>
          <p:nvPr/>
        </p:nvSpPr>
        <p:spPr bwMode="auto">
          <a:xfrm>
            <a:off x="7127875" y="4119563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Leaving enough room</a:t>
            </a:r>
            <a:endParaRPr lang="nl-NL" sz="2400"/>
          </a:p>
        </p:txBody>
      </p:sp>
      <p:sp>
        <p:nvSpPr>
          <p:cNvPr id="2054" name="Tekstvak 9"/>
          <p:cNvSpPr txBox="1">
            <a:spLocks noChangeArrowheads="1"/>
          </p:cNvSpPr>
          <p:nvPr/>
        </p:nvSpPr>
        <p:spPr bwMode="auto">
          <a:xfrm>
            <a:off x="3779838" y="44450"/>
            <a:ext cx="5364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Pieter </a:t>
            </a:r>
            <a:r>
              <a:rPr lang="en-US" sz="1200" dirty="0" err="1" smtClean="0">
                <a:solidFill>
                  <a:schemeClr val="bg1"/>
                </a:solidFill>
              </a:rPr>
              <a:t>Bloemen</a:t>
            </a:r>
            <a:r>
              <a:rPr lang="en-US" sz="1200" dirty="0" smtClean="0">
                <a:solidFill>
                  <a:schemeClr val="bg1"/>
                </a:solidFill>
              </a:rPr>
              <a:t>  -  May 18 2015  </a:t>
            </a:r>
            <a:endParaRPr lang="en-US" sz="1200" dirty="0">
              <a:solidFill>
                <a:schemeClr val="bg1"/>
              </a:solidFill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Staff Delta </a:t>
            </a:r>
            <a:r>
              <a:rPr lang="en-US" sz="1200" smtClean="0">
                <a:solidFill>
                  <a:schemeClr val="bg1"/>
                </a:solidFill>
              </a:rPr>
              <a:t>Program Commissioner </a:t>
            </a:r>
            <a:r>
              <a:rPr lang="en-US" sz="1200" dirty="0" smtClean="0">
                <a:solidFill>
                  <a:schemeClr val="bg1"/>
                </a:solidFill>
              </a:rPr>
              <a:t>Netherl</a:t>
            </a:r>
            <a:r>
              <a:rPr lang="en-US" sz="1200" dirty="0" smtClean="0">
                <a:solidFill>
                  <a:schemeClr val="bg1"/>
                </a:solidFill>
              </a:rPr>
              <a:t>ands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r>
              <a:rPr lang="nl-NL" sz="1200" dirty="0" err="1" smtClean="0">
                <a:solidFill>
                  <a:schemeClr val="bg1"/>
                </a:solidFill>
              </a:rPr>
              <a:t>Visiting</a:t>
            </a:r>
            <a:r>
              <a:rPr lang="nl-NL" sz="1200" dirty="0" smtClean="0">
                <a:solidFill>
                  <a:schemeClr val="bg1"/>
                </a:solidFill>
              </a:rPr>
              <a:t> researcher UNESCO - IHE   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0" y="6165850"/>
            <a:ext cx="9144000" cy="90963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en-US" sz="22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Strategic delta planning in </a:t>
            </a:r>
            <a:r>
              <a:rPr lang="en-US" sz="22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22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Netherlands</a:t>
            </a:r>
          </a:p>
          <a:p>
            <a:pPr algn="ctr" eaLnBrk="0" hangingPunct="0">
              <a:buFontTx/>
              <a:buChar char="-"/>
              <a:defRPr/>
            </a:pPr>
            <a:r>
              <a:rPr lang="en-US" sz="22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Dutch </a:t>
            </a:r>
            <a:r>
              <a:rPr lang="en-US" sz="2200" b="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Deltaprogram</a:t>
            </a:r>
            <a:r>
              <a:rPr lang="en-US" sz="2200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</a:t>
            </a:r>
            <a:endParaRPr lang="nl-NL" sz="2400" dirty="0" smtClean="0">
              <a:solidFill>
                <a:schemeClr val="bg1"/>
              </a:solidFill>
            </a:endParaRPr>
          </a:p>
          <a:p>
            <a:pPr algn="ctr" eaLnBrk="0" hangingPunct="0">
              <a:buFontTx/>
              <a:buChar char="-"/>
              <a:defRPr/>
            </a:pPr>
            <a:endParaRPr lang="en-US" sz="2200" b="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4C0EEF-C37D-4CF8-A5A7-B30B90EF11E7}" type="slidenum">
              <a:rPr lang="nl-NL" smtClean="0">
                <a:cs typeface="Arial" pitchFamily="34" charset="0"/>
              </a:rPr>
              <a:pPr/>
              <a:t>10</a:t>
            </a:fld>
            <a:endParaRPr lang="nl-NL" smtClean="0">
              <a:cs typeface="Arial" pitchFamily="34" charset="0"/>
            </a:endParaRPr>
          </a:p>
        </p:txBody>
      </p:sp>
      <p:sp>
        <p:nvSpPr>
          <p:cNvPr id="4099" name="Tekstvak 4"/>
          <p:cNvSpPr txBox="1">
            <a:spLocks noChangeArrowheads="1"/>
          </p:cNvSpPr>
          <p:nvPr/>
        </p:nvSpPr>
        <p:spPr bwMode="auto">
          <a:xfrm>
            <a:off x="2700338" y="1700213"/>
            <a:ext cx="6191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“Essentially by-products” </a:t>
            </a:r>
            <a:r>
              <a:rPr lang="en-US" sz="2400" b="0" dirty="0">
                <a:sym typeface="Wingdings" pitchFamily="2" charset="2"/>
              </a:rPr>
              <a:t> innovation</a:t>
            </a:r>
          </a:p>
        </p:txBody>
      </p:sp>
      <p:pic>
        <p:nvPicPr>
          <p:cNvPr id="4100" name="Picture 2" descr="http://edda.hi.is/wp-content/uploads/2011/01/El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384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kstvak 6"/>
          <p:cNvSpPr txBox="1">
            <a:spLocks noChangeArrowheads="1"/>
          </p:cNvSpPr>
          <p:nvPr/>
        </p:nvSpPr>
        <p:spPr bwMode="auto">
          <a:xfrm>
            <a:off x="0" y="2348880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Jon </a:t>
            </a:r>
            <a:r>
              <a:rPr lang="en-US" sz="2000" dirty="0" err="1">
                <a:solidFill>
                  <a:schemeClr val="bg1"/>
                </a:solidFill>
              </a:rPr>
              <a:t>Elster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0" y="3500438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0" dirty="0"/>
              <a:t>Innovation can be a by-product of (</a:t>
            </a:r>
            <a:r>
              <a:rPr lang="en-US" sz="2200" b="0" dirty="0" smtClean="0"/>
              <a:t>amongst </a:t>
            </a:r>
            <a:r>
              <a:rPr lang="en-US" sz="2200" b="0" dirty="0"/>
              <a:t>others</a:t>
            </a:r>
            <a:r>
              <a:rPr lang="en-US" sz="2200" b="0" dirty="0" smtClean="0"/>
              <a:t>):</a:t>
            </a:r>
          </a:p>
          <a:p>
            <a:pPr algn="ctr"/>
            <a:endParaRPr lang="en-US" sz="800" b="0" dirty="0"/>
          </a:p>
          <a:p>
            <a:endParaRPr lang="en-US" sz="800" b="0" dirty="0"/>
          </a:p>
          <a:p>
            <a:pPr>
              <a:buFontTx/>
              <a:buChar char="-"/>
            </a:pPr>
            <a:r>
              <a:rPr lang="en-US" sz="2200" b="0" dirty="0"/>
              <a:t> Actions </a:t>
            </a:r>
            <a:r>
              <a:rPr lang="en-US" sz="2200" b="0" i="1" dirty="0"/>
              <a:t>in general:</a:t>
            </a:r>
            <a:r>
              <a:rPr lang="en-US" sz="2200" b="0" dirty="0"/>
              <a:t> </a:t>
            </a:r>
            <a:r>
              <a:rPr lang="en-US" sz="2200" b="0" u="sng" dirty="0"/>
              <a:t>serendipity</a:t>
            </a:r>
            <a:r>
              <a:rPr lang="en-US" sz="2200" b="0" dirty="0"/>
              <a:t> </a:t>
            </a:r>
            <a:r>
              <a:rPr lang="en-US" sz="2200" b="0" dirty="0" smtClean="0"/>
              <a:t>(penicillin, champagne, LSD…)</a:t>
            </a:r>
          </a:p>
          <a:p>
            <a:pPr>
              <a:buFontTx/>
              <a:buChar char="-"/>
            </a:pPr>
            <a:endParaRPr lang="en-US" sz="2200" b="0" u="sng" dirty="0"/>
          </a:p>
          <a:p>
            <a:pPr>
              <a:buFontTx/>
              <a:buChar char="-"/>
            </a:pPr>
            <a:r>
              <a:rPr lang="en-US" sz="2200" b="0" dirty="0"/>
              <a:t> </a:t>
            </a:r>
            <a:r>
              <a:rPr lang="en-US" sz="2200" b="0" i="1" dirty="0" err="1"/>
              <a:t>Focussed</a:t>
            </a:r>
            <a:r>
              <a:rPr lang="en-US" sz="2200" b="0" i="1" dirty="0"/>
              <a:t>: </a:t>
            </a:r>
            <a:r>
              <a:rPr lang="en-US" sz="2200" b="0" dirty="0"/>
              <a:t>reacting to </a:t>
            </a:r>
            <a:r>
              <a:rPr lang="en-US" sz="2200" b="0" u="sng" dirty="0"/>
              <a:t>opportunities</a:t>
            </a:r>
            <a:r>
              <a:rPr lang="en-US" sz="2200" b="0" dirty="0"/>
              <a:t>; mainly in private </a:t>
            </a:r>
            <a:r>
              <a:rPr lang="en-US" sz="2200" b="0" dirty="0" smtClean="0"/>
              <a:t>domain</a:t>
            </a:r>
          </a:p>
          <a:p>
            <a:pPr>
              <a:buFontTx/>
              <a:buChar char="-"/>
            </a:pPr>
            <a:endParaRPr lang="en-US" sz="2200" b="0" dirty="0"/>
          </a:p>
          <a:p>
            <a:pPr>
              <a:buFontTx/>
              <a:buChar char="-"/>
            </a:pPr>
            <a:r>
              <a:rPr lang="en-US" sz="2200" b="0" dirty="0"/>
              <a:t> </a:t>
            </a:r>
            <a:r>
              <a:rPr lang="en-US" sz="2200" b="0" i="1" dirty="0" err="1"/>
              <a:t>Focussed</a:t>
            </a:r>
            <a:r>
              <a:rPr lang="en-US" sz="2200" b="0" i="1" dirty="0"/>
              <a:t>: </a:t>
            </a:r>
            <a:r>
              <a:rPr lang="en-US" sz="2200" b="0" dirty="0"/>
              <a:t>reactions to </a:t>
            </a:r>
            <a:r>
              <a:rPr lang="en-US" sz="2200" b="0" u="sng" dirty="0"/>
              <a:t>threats</a:t>
            </a:r>
            <a:r>
              <a:rPr lang="en-US" sz="2200" b="0" dirty="0"/>
              <a:t>; mainly in public domain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427984" y="2606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  <a:latin typeface="+mn-lt"/>
              </a:rPr>
              <a:t> B.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Innovative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solutions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eltaproof.nl/Upload/deltaproof/deltafacts/Room%20for%20the%20river/eightmeasures%20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143116"/>
            <a:ext cx="3038497" cy="1230948"/>
          </a:xfrm>
          <a:prstGeom prst="rect">
            <a:avLst/>
          </a:prstGeom>
          <a:noFill/>
        </p:spPr>
      </p:pic>
      <p:sp>
        <p:nvSpPr>
          <p:cNvPr id="4098" name="Tijdelijke aanduiding voor dianumm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4C0EEF-C37D-4CF8-A5A7-B30B90EF11E7}" type="slidenum">
              <a:rPr lang="nl-NL" smtClean="0">
                <a:cs typeface="Arial" pitchFamily="34" charset="0"/>
              </a:rPr>
              <a:pPr/>
              <a:t>11</a:t>
            </a:fld>
            <a:endParaRPr lang="nl-NL" smtClean="0">
              <a:cs typeface="Arial" pitchFamily="34" charset="0"/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0" y="11429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/>
              <a:t>Action /</a:t>
            </a:r>
            <a:r>
              <a:rPr lang="en-US" sz="2000" b="0" dirty="0">
                <a:solidFill>
                  <a:srgbClr val="C00000"/>
                </a:solidFill>
              </a:rPr>
              <a:t> innovation </a:t>
            </a:r>
            <a:r>
              <a:rPr lang="en-US" sz="2000" b="0" dirty="0"/>
              <a:t>in </a:t>
            </a:r>
            <a:r>
              <a:rPr lang="en-US" sz="2000" b="0" i="1" dirty="0"/>
              <a:t>public domain</a:t>
            </a:r>
            <a:r>
              <a:rPr lang="en-US" sz="2000" b="0" dirty="0"/>
              <a:t>: threat </a:t>
            </a:r>
            <a:r>
              <a:rPr lang="en-US" sz="2000" b="0" dirty="0" smtClean="0">
                <a:solidFill>
                  <a:srgbClr val="C00000"/>
                </a:solidFill>
              </a:rPr>
              <a:t>+ additional challenge</a:t>
            </a:r>
            <a:endParaRPr lang="en-US" sz="2000" b="0" dirty="0">
              <a:solidFill>
                <a:srgbClr val="C00000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357158" y="2428868"/>
            <a:ext cx="43576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</a:rPr>
              <a:t>+ spatial quality in </a:t>
            </a:r>
            <a:r>
              <a:rPr lang="en-US" sz="2000" b="0" i="1" dirty="0" smtClean="0">
                <a:solidFill>
                  <a:srgbClr val="C00000"/>
                </a:solidFill>
              </a:rPr>
              <a:t>rural</a:t>
            </a:r>
            <a:r>
              <a:rPr lang="en-US" sz="2000" b="0" dirty="0" smtClean="0">
                <a:solidFill>
                  <a:srgbClr val="C00000"/>
                </a:solidFill>
              </a:rPr>
              <a:t> landscape </a:t>
            </a:r>
            <a:r>
              <a:rPr lang="en-US" sz="2000" b="0" dirty="0" smtClean="0"/>
              <a:t>(</a:t>
            </a:r>
            <a:r>
              <a:rPr lang="en-US" sz="2000" b="0" dirty="0" err="1" smtClean="0"/>
              <a:t>a.o</a:t>
            </a:r>
            <a:r>
              <a:rPr lang="en-US" sz="2000" b="0" dirty="0" smtClean="0"/>
              <a:t>. environment)</a:t>
            </a:r>
          </a:p>
          <a:p>
            <a:endParaRPr lang="en-US" sz="800" b="0" dirty="0" smtClean="0"/>
          </a:p>
          <a:p>
            <a:r>
              <a:rPr lang="nl-NL" sz="2000" b="0" dirty="0" smtClean="0">
                <a:sym typeface="Wingdings" pitchFamily="2" charset="2"/>
              </a:rPr>
              <a:t> Room </a:t>
            </a:r>
            <a:r>
              <a:rPr lang="nl-NL" sz="2000" b="0" dirty="0" err="1" smtClean="0">
                <a:sym typeface="Wingdings" pitchFamily="2" charset="2"/>
              </a:rPr>
              <a:t>for</a:t>
            </a:r>
            <a:r>
              <a:rPr lang="nl-NL" sz="2000" b="0" dirty="0" smtClean="0">
                <a:sym typeface="Wingdings" pitchFamily="2" charset="2"/>
              </a:rPr>
              <a:t> the River</a:t>
            </a:r>
            <a:endParaRPr lang="en-US" sz="2000" b="0" dirty="0"/>
          </a:p>
        </p:txBody>
      </p:sp>
      <p:sp>
        <p:nvSpPr>
          <p:cNvPr id="12" name="Tekstvak 11"/>
          <p:cNvSpPr txBox="1"/>
          <p:nvPr/>
        </p:nvSpPr>
        <p:spPr>
          <a:xfrm>
            <a:off x="4427984" y="2207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  <a:latin typeface="+mn-lt"/>
              </a:rPr>
              <a:t> B.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Innovative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solutions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20" y="1857364"/>
            <a:ext cx="3786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0" u="sng" dirty="0" smtClean="0">
                <a:solidFill>
                  <a:srgbClr val="000000"/>
                </a:solidFill>
              </a:rPr>
              <a:t>Safety against </a:t>
            </a:r>
            <a:r>
              <a:rPr lang="en-US" sz="2000" b="0" u="sng" dirty="0" err="1" smtClean="0">
                <a:solidFill>
                  <a:srgbClr val="000000"/>
                </a:solidFill>
              </a:rPr>
              <a:t>floodings</a:t>
            </a:r>
            <a:r>
              <a:rPr lang="en-US" sz="2000" b="0" u="sng" dirty="0" smtClean="0">
                <a:solidFill>
                  <a:srgbClr val="000000"/>
                </a:solidFill>
              </a:rPr>
              <a:t>:</a:t>
            </a:r>
            <a:endParaRPr lang="en-US" sz="2000" b="0" u="sng" dirty="0">
              <a:solidFill>
                <a:srgbClr val="000000"/>
              </a:solidFill>
            </a:endParaRPr>
          </a:p>
        </p:txBody>
      </p:sp>
      <p:pic>
        <p:nvPicPr>
          <p:cNvPr id="2050" name="Picture 2" descr="http://www.waterforum.net/Images/stories/voorpagina/2012/Ruimte-voor-de-Rivier-400px.jpg"/>
          <p:cNvPicPr>
            <a:picLocks noChangeAspect="1" noChangeArrowheads="1"/>
          </p:cNvPicPr>
          <p:nvPr/>
        </p:nvPicPr>
        <p:blipFill>
          <a:blip r:embed="rId4" cstate="print"/>
          <a:srcRect b="5455"/>
          <a:stretch>
            <a:fillRect/>
          </a:stretch>
        </p:blipFill>
        <p:spPr bwMode="auto">
          <a:xfrm>
            <a:off x="5286380" y="1681448"/>
            <a:ext cx="3214710" cy="2104742"/>
          </a:xfrm>
          <a:prstGeom prst="rect">
            <a:avLst/>
          </a:prstGeom>
          <a:noFill/>
        </p:spPr>
      </p:pic>
      <p:pic>
        <p:nvPicPr>
          <p:cNvPr id="9" name="Picture 2" descr="http://www.toekomstscheveningenbad.nl/nieuweboulevard/dijkinboulevard/dijkinboulevard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071942"/>
            <a:ext cx="3210696" cy="2000264"/>
          </a:xfrm>
          <a:prstGeom prst="rect">
            <a:avLst/>
          </a:prstGeom>
          <a:noFill/>
        </p:spPr>
      </p:pic>
      <p:pic>
        <p:nvPicPr>
          <p:cNvPr id="16386" name="Picture 2" descr="https://beeldbank.rws.nl/Photos/3098/4647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000504"/>
            <a:ext cx="3214710" cy="2142612"/>
          </a:xfrm>
          <a:prstGeom prst="rect">
            <a:avLst/>
          </a:prstGeom>
          <a:noFill/>
        </p:spPr>
      </p:pic>
      <p:sp>
        <p:nvSpPr>
          <p:cNvPr id="14" name="Rechthoek 10"/>
          <p:cNvSpPr>
            <a:spLocks noChangeArrowheads="1"/>
          </p:cNvSpPr>
          <p:nvPr/>
        </p:nvSpPr>
        <p:spPr bwMode="auto">
          <a:xfrm>
            <a:off x="357190" y="4357694"/>
            <a:ext cx="435768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</a:rPr>
              <a:t>+ spatial quality in </a:t>
            </a:r>
            <a:r>
              <a:rPr lang="en-US" sz="2000" b="0" i="1" dirty="0" smtClean="0">
                <a:solidFill>
                  <a:srgbClr val="C00000"/>
                </a:solidFill>
              </a:rPr>
              <a:t>urban</a:t>
            </a:r>
            <a:r>
              <a:rPr lang="en-US" sz="2000" b="0" dirty="0" smtClean="0">
                <a:solidFill>
                  <a:srgbClr val="C00000"/>
                </a:solidFill>
              </a:rPr>
              <a:t> landscape </a:t>
            </a:r>
            <a:r>
              <a:rPr lang="en-US" sz="2000" b="0" dirty="0" smtClean="0"/>
              <a:t>(</a:t>
            </a:r>
            <a:r>
              <a:rPr lang="en-US" sz="2000" b="0" dirty="0" err="1" smtClean="0"/>
              <a:t>a.o</a:t>
            </a:r>
            <a:r>
              <a:rPr lang="en-US" sz="2000" b="0" dirty="0" smtClean="0"/>
              <a:t>. recreation)</a:t>
            </a:r>
          </a:p>
          <a:p>
            <a:endParaRPr lang="en-US" sz="800" b="0" dirty="0" smtClean="0"/>
          </a:p>
          <a:p>
            <a:r>
              <a:rPr lang="nl-NL" sz="2000" b="0" dirty="0" smtClean="0">
                <a:sym typeface="Wingdings" pitchFamily="2" charset="2"/>
              </a:rPr>
              <a:t> </a:t>
            </a:r>
            <a:r>
              <a:rPr lang="nl-NL" sz="2000" b="0" dirty="0" err="1" smtClean="0">
                <a:sym typeface="Wingdings" pitchFamily="2" charset="2"/>
              </a:rPr>
              <a:t>Dike</a:t>
            </a:r>
            <a:r>
              <a:rPr lang="nl-NL" sz="2000" b="0" dirty="0" smtClean="0">
                <a:sym typeface="Wingdings" pitchFamily="2" charset="2"/>
              </a:rPr>
              <a:t> in </a:t>
            </a:r>
            <a:r>
              <a:rPr lang="nl-NL" sz="2000" b="0" dirty="0" err="1" smtClean="0">
                <a:sym typeface="Wingdings" pitchFamily="2" charset="2"/>
              </a:rPr>
              <a:t>dune</a:t>
            </a:r>
            <a:r>
              <a:rPr lang="nl-NL" sz="2000" b="0" dirty="0" smtClean="0">
                <a:sym typeface="Wingdings" pitchFamily="2" charset="2"/>
              </a:rPr>
              <a:t> at the Boulevard of Scheveningen</a:t>
            </a:r>
            <a:endParaRPr lang="en-US" sz="2000" b="0" dirty="0"/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nl-NL" u="sng" dirty="0" err="1" smtClean="0">
                <a:solidFill>
                  <a:srgbClr val="C00000"/>
                </a:solidFill>
              </a:rPr>
              <a:t>Additional</a:t>
            </a:r>
            <a:r>
              <a:rPr lang="nl-NL" u="sng" dirty="0" smtClean="0">
                <a:solidFill>
                  <a:srgbClr val="C00000"/>
                </a:solidFill>
              </a:rPr>
              <a:t> </a:t>
            </a:r>
            <a:r>
              <a:rPr lang="nl-NL" u="sng" dirty="0" err="1" smtClean="0">
                <a:solidFill>
                  <a:srgbClr val="C00000"/>
                </a:solidFill>
              </a:rPr>
              <a:t>challenge</a:t>
            </a:r>
            <a:r>
              <a:rPr lang="nl-NL" u="sng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generates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  <a:sym typeface="Wingdings" pitchFamily="2" charset="2"/>
              </a:rPr>
              <a:t>new</a:t>
            </a:r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sym typeface="Wingdings" pitchFamily="2" charset="2"/>
              </a:rPr>
              <a:t>energy</a:t>
            </a:r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sym typeface="Wingdings" pitchFamily="2" charset="2"/>
              </a:rPr>
              <a:t>from</a:t>
            </a:r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sym typeface="Wingdings" pitchFamily="2" charset="2"/>
              </a:rPr>
              <a:t>new</a:t>
            </a:r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sym typeface="Wingdings" pitchFamily="2" charset="2"/>
              </a:rPr>
              <a:t>actors</a:t>
            </a:r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</a:p>
          <a:p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nl-NL" dirty="0" err="1" smtClean="0">
                <a:solidFill>
                  <a:srgbClr val="C00000"/>
                </a:solidFill>
                <a:sym typeface="Wingdings" pitchFamily="2" charset="2"/>
              </a:rPr>
              <a:t>Contributes</a:t>
            </a:r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 to </a:t>
            </a:r>
            <a:r>
              <a:rPr lang="nl-NL" dirty="0" err="1" smtClean="0">
                <a:solidFill>
                  <a:srgbClr val="C00000"/>
                </a:solidFill>
                <a:sym typeface="Wingdings" pitchFamily="2" charset="2"/>
              </a:rPr>
              <a:t>social</a:t>
            </a:r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nl-NL" dirty="0" err="1" smtClean="0">
                <a:solidFill>
                  <a:srgbClr val="C00000"/>
                </a:solidFill>
                <a:sym typeface="Wingdings" pitchFamily="2" charset="2"/>
              </a:rPr>
              <a:t>robustness</a:t>
            </a:r>
            <a:r>
              <a:rPr lang="nl-NL" dirty="0" smtClean="0">
                <a:solidFill>
                  <a:srgbClr val="C00000"/>
                </a:solidFill>
                <a:sym typeface="Wingdings" pitchFamily="2" charset="2"/>
              </a:rPr>
              <a:t> of the </a:t>
            </a:r>
            <a:r>
              <a:rPr lang="nl-NL" dirty="0" err="1" smtClean="0">
                <a:solidFill>
                  <a:srgbClr val="C00000"/>
                </a:solidFill>
                <a:sym typeface="Wingdings" pitchFamily="2" charset="2"/>
              </a:rPr>
              <a:t>strategy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III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F20337-ACC1-471C-A405-7D5F0FA922C0}" type="slidenum">
              <a:rPr lang="nl-NL" smtClean="0"/>
              <a:pPr/>
              <a:t>12</a:t>
            </a:fld>
            <a:endParaRPr lang="nl-NL" smtClean="0"/>
          </a:p>
        </p:txBody>
      </p:sp>
      <p:sp>
        <p:nvSpPr>
          <p:cNvPr id="8" name="Tekstvak 7"/>
          <p:cNvSpPr txBox="1"/>
          <p:nvPr/>
        </p:nvSpPr>
        <p:spPr>
          <a:xfrm>
            <a:off x="4716016" y="2606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  <a:latin typeface="+mn-lt"/>
              </a:rPr>
              <a:t>C.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Participatory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processes</a:t>
            </a:r>
            <a:endParaRPr lang="nl-NL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2976" y="1235317"/>
            <a:ext cx="8001024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nl-NL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Courier New" pitchFamily="49" charset="0"/>
              </a:rPr>
              <a:t>Participation</a:t>
            </a:r>
            <a:r>
              <a:rPr lang="nl-NL" sz="2000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is NOT “</a:t>
            </a:r>
            <a:r>
              <a:rPr lang="nl-NL" sz="2000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sub-project</a:t>
            </a:r>
            <a:r>
              <a:rPr lang="nl-NL" sz="2000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6B”</a:t>
            </a:r>
          </a:p>
          <a:p>
            <a:pPr lvl="0"/>
            <a:endParaRPr kumimoji="0" 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Courier New" pitchFamily="49" charset="0"/>
            </a:endParaRPr>
          </a:p>
          <a:p>
            <a:pPr lvl="0"/>
            <a:r>
              <a:rPr lang="nl-NL" sz="2000" b="0" dirty="0" smtClean="0">
                <a:solidFill>
                  <a:srgbClr val="000000"/>
                </a:solidFill>
                <a:latin typeface="+mn-lt"/>
                <a:cs typeface="Courier New" pitchFamily="49" charset="0"/>
                <a:sym typeface="Wingdings" pitchFamily="2" charset="2"/>
              </a:rPr>
              <a:t> </a:t>
            </a:r>
            <a:r>
              <a:rPr lang="nl-NL" sz="2000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actively</a:t>
            </a:r>
            <a:r>
              <a:rPr lang="nl-NL" sz="2000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involving</a:t>
            </a:r>
            <a:r>
              <a:rPr lang="nl-NL" sz="2000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stakeholders</a:t>
            </a:r>
            <a:r>
              <a:rPr lang="nl-NL" sz="2000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in </a:t>
            </a:r>
            <a:r>
              <a:rPr lang="nl-NL" sz="2000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decisionmaking</a:t>
            </a:r>
            <a:endParaRPr kumimoji="0" 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Courier New" pitchFamily="49" charset="0"/>
            </a:endParaRPr>
          </a:p>
        </p:txBody>
      </p:sp>
      <p:pic>
        <p:nvPicPr>
          <p:cNvPr id="5" name="Picture 2" descr="http://edda.hi.is/wp-content/uploads/2011/01/El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55299"/>
            <a:ext cx="857224" cy="98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64331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00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Tools and </a:t>
            </a:r>
            <a:r>
              <a:rPr lang="nl-NL" sz="200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approaches</a:t>
            </a:r>
            <a:r>
              <a:rPr lang="nl-NL" sz="200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in the Dutch Delta Program (3 types)</a:t>
            </a:r>
          </a:p>
          <a:p>
            <a:pPr lvl="0">
              <a:buFont typeface="Courier New" pitchFamily="49" charset="0"/>
              <a:buChar char="o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multi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level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governance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(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vertical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) </a:t>
            </a:r>
          </a:p>
          <a:p>
            <a:pPr lvl="0">
              <a:buFont typeface="Courier New" pitchFamily="49" charset="0"/>
              <a:buChar char="o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regional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subprograms and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regional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steering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groups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(horizontal) </a:t>
            </a:r>
          </a:p>
          <a:p>
            <a:pPr lvl="0">
              <a:buFont typeface="Courier New" pitchFamily="49" charset="0"/>
              <a:buChar char="o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NGO’s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(in OIM):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advice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before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National Steering Group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1455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inform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about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the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situation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,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be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clear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about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expectations</a:t>
            </a:r>
            <a:endParaRPr lang="nl-NL" sz="2000" b="0" dirty="0" smtClean="0">
              <a:solidFill>
                <a:srgbClr val="000000"/>
              </a:solidFill>
              <a:latin typeface="Verdana"/>
              <a:cs typeface="Courier New" pitchFamily="49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listen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carefully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,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be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open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for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suggestions</a:t>
            </a:r>
            <a:endParaRPr lang="nl-NL" sz="2000" b="0" dirty="0" smtClean="0">
              <a:solidFill>
                <a:srgbClr val="000000"/>
              </a:solidFill>
              <a:latin typeface="Verdana"/>
              <a:cs typeface="Courier New" pitchFamily="49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make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explicit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what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you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do, and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what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you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do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with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suggestions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</a:p>
          <a:p>
            <a:pPr lvl="0">
              <a:buFont typeface="Wingdings" pitchFamily="2" charset="2"/>
              <a:buChar char="ü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be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transparant</a:t>
            </a:r>
            <a:endParaRPr lang="nl-NL" b="0" dirty="0" smtClean="0">
              <a:solidFill>
                <a:srgbClr val="000000"/>
              </a:solidFill>
              <a:latin typeface="Verdana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2919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Courier New" pitchFamily="49" charset="0"/>
              <a:buChar char="o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Joint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Fact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Finding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all (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reactions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to)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advices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on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website: SEA,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scientific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review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, etc.</a:t>
            </a:r>
            <a:endParaRPr lang="nl-NL" sz="2000" b="0" dirty="0" smtClean="0">
              <a:solidFill>
                <a:srgbClr val="000000"/>
              </a:solidFill>
              <a:latin typeface="Verdana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5721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Courier New" pitchFamily="49" charset="0"/>
              <a:buChar char="o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design workshops: Delta Atelier / Delta Design Platform </a:t>
            </a:r>
          </a:p>
          <a:p>
            <a:pPr lvl="0">
              <a:buFont typeface="Courier New" pitchFamily="49" charset="0"/>
              <a:buChar char="o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RftR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: 'Building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Blocks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' model (Blokkendoos) 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  <a:sym typeface="Wingdings" pitchFamily="2" charset="2"/>
              </a:rPr>
              <a:t>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Deltamodel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Arial" pitchFamily="34" charset="0"/>
              </a:rPr>
              <a:t>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III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>
          <a:xfrm>
            <a:off x="107950" y="3184525"/>
            <a:ext cx="1727200" cy="865188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err="1">
                <a:solidFill>
                  <a:srgbClr val="FFFFFF"/>
                </a:solidFill>
              </a:rPr>
              <a:t>Sluice</a:t>
            </a:r>
            <a:r>
              <a:rPr lang="nl-NL" sz="1400" dirty="0">
                <a:solidFill>
                  <a:srgbClr val="FFFFFF"/>
                </a:solidFill>
              </a:rPr>
              <a:t> </a:t>
            </a:r>
            <a:r>
              <a:rPr lang="nl-NL" sz="1400" dirty="0" err="1">
                <a:solidFill>
                  <a:srgbClr val="FFFFFF"/>
                </a:solidFill>
              </a:rPr>
              <a:t>HVliet</a:t>
            </a:r>
            <a:endParaRPr lang="nl-NL" sz="140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FFFFFF"/>
                </a:solidFill>
              </a:rPr>
              <a:t>VZM </a:t>
            </a:r>
            <a:r>
              <a:rPr lang="nl-NL" sz="1400" dirty="0" err="1">
                <a:solidFill>
                  <a:srgbClr val="FFFFFF"/>
                </a:solidFill>
              </a:rPr>
              <a:t>fresh</a:t>
            </a:r>
            <a:endParaRPr lang="nl-NL" sz="140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err="1">
                <a:solidFill>
                  <a:srgbClr val="FFFFFF"/>
                </a:solidFill>
              </a:rPr>
              <a:t>Bubble-screen</a:t>
            </a:r>
            <a:endParaRPr lang="nl-NL" sz="1400" dirty="0">
              <a:solidFill>
                <a:srgbClr val="FFFFFF"/>
              </a:solidFill>
            </a:endParaRPr>
          </a:p>
        </p:txBody>
      </p:sp>
      <p:sp>
        <p:nvSpPr>
          <p:cNvPr id="42" name="Afgeronde rechthoek 41"/>
          <p:cNvSpPr/>
          <p:nvPr/>
        </p:nvSpPr>
        <p:spPr>
          <a:xfrm>
            <a:off x="2411413" y="2470150"/>
            <a:ext cx="2303462" cy="865188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Bubble-screen</a:t>
            </a:r>
            <a:r>
              <a:rPr lang="nl-NL" sz="1200" dirty="0">
                <a:solidFill>
                  <a:srgbClr val="FFFFFF"/>
                </a:solidFill>
              </a:rPr>
              <a:t> PLUS +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in </a:t>
            </a: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watersystem</a:t>
            </a:r>
            <a:r>
              <a:rPr lang="nl-NL" sz="1200" dirty="0">
                <a:solidFill>
                  <a:srgbClr val="FFFFFF"/>
                </a:solidFill>
              </a:rPr>
              <a:t> and </a:t>
            </a:r>
            <a:r>
              <a:rPr lang="nl-NL" sz="1200" dirty="0" err="1">
                <a:solidFill>
                  <a:srgbClr val="FFFFFF"/>
                </a:solidFill>
              </a:rPr>
              <a:t>by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users</a:t>
            </a: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6148" name="Tekstvak 55"/>
          <p:cNvSpPr txBox="1">
            <a:spLocks noChangeArrowheads="1"/>
          </p:cNvSpPr>
          <p:nvPr/>
        </p:nvSpPr>
        <p:spPr bwMode="auto">
          <a:xfrm>
            <a:off x="1844675" y="1041400"/>
            <a:ext cx="49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Calibri" pitchFamily="34" charset="0"/>
                <a:ea typeface="MS PGothic" pitchFamily="34" charset="-128"/>
              </a:rPr>
              <a:t>2020</a:t>
            </a:r>
          </a:p>
        </p:txBody>
      </p:sp>
      <p:sp>
        <p:nvSpPr>
          <p:cNvPr id="6149" name="Tekstvak 56"/>
          <p:cNvSpPr txBox="1">
            <a:spLocks noChangeArrowheads="1"/>
          </p:cNvSpPr>
          <p:nvPr/>
        </p:nvSpPr>
        <p:spPr bwMode="auto">
          <a:xfrm>
            <a:off x="4837113" y="1052513"/>
            <a:ext cx="49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Calibri" pitchFamily="34" charset="0"/>
                <a:ea typeface="MS PGothic" pitchFamily="34" charset="-128"/>
              </a:rPr>
              <a:t>2050</a:t>
            </a:r>
          </a:p>
        </p:txBody>
      </p:sp>
      <p:sp>
        <p:nvSpPr>
          <p:cNvPr id="6150" name="Tekstvak 57"/>
          <p:cNvSpPr txBox="1">
            <a:spLocks noChangeArrowheads="1"/>
          </p:cNvSpPr>
          <p:nvPr/>
        </p:nvSpPr>
        <p:spPr bwMode="auto">
          <a:xfrm>
            <a:off x="7962900" y="1063625"/>
            <a:ext cx="4968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Calibri" pitchFamily="34" charset="0"/>
                <a:ea typeface="MS PGothic" pitchFamily="34" charset="-128"/>
              </a:rPr>
              <a:t>2100</a:t>
            </a:r>
          </a:p>
        </p:txBody>
      </p:sp>
      <p:cxnSp>
        <p:nvCxnSpPr>
          <p:cNvPr id="39" name="Rechte verbindingslijn 38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2339975" y="1179513"/>
            <a:ext cx="2497138" cy="11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40" name="Rechte verbindingslijn 39"/>
          <p:cNvCxnSpPr>
            <a:cxnSpLocks noChangeShapeType="1"/>
            <a:stCxn id="6149" idx="3"/>
            <a:endCxn id="6150" idx="1"/>
          </p:cNvCxnSpPr>
          <p:nvPr/>
        </p:nvCxnSpPr>
        <p:spPr bwMode="auto">
          <a:xfrm>
            <a:off x="5332413" y="1190625"/>
            <a:ext cx="2630487" cy="1111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6153" name="Tekstvak 55"/>
          <p:cNvSpPr txBox="1">
            <a:spLocks noChangeArrowheads="1"/>
          </p:cNvSpPr>
          <p:nvPr/>
        </p:nvSpPr>
        <p:spPr bwMode="auto">
          <a:xfrm>
            <a:off x="1844675" y="1350963"/>
            <a:ext cx="495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Calibri" pitchFamily="34" charset="0"/>
                <a:ea typeface="MS PGothic" pitchFamily="34" charset="-128"/>
              </a:rPr>
              <a:t>2020</a:t>
            </a:r>
          </a:p>
        </p:txBody>
      </p:sp>
      <p:sp>
        <p:nvSpPr>
          <p:cNvPr id="6154" name="Tekstvak 56"/>
          <p:cNvSpPr txBox="1">
            <a:spLocks noChangeArrowheads="1"/>
          </p:cNvSpPr>
          <p:nvPr/>
        </p:nvSpPr>
        <p:spPr bwMode="auto">
          <a:xfrm>
            <a:off x="3138488" y="1350963"/>
            <a:ext cx="4968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Calibri" pitchFamily="34" charset="0"/>
                <a:ea typeface="MS PGothic" pitchFamily="34" charset="-128"/>
              </a:rPr>
              <a:t>2050</a:t>
            </a:r>
          </a:p>
        </p:txBody>
      </p:sp>
      <p:sp>
        <p:nvSpPr>
          <p:cNvPr id="6155" name="Tekstvak 57"/>
          <p:cNvSpPr txBox="1">
            <a:spLocks noChangeArrowheads="1"/>
          </p:cNvSpPr>
          <p:nvPr/>
        </p:nvSpPr>
        <p:spPr bwMode="auto">
          <a:xfrm>
            <a:off x="4437063" y="1350963"/>
            <a:ext cx="495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Calibri" pitchFamily="34" charset="0"/>
                <a:ea typeface="MS PGothic" pitchFamily="34" charset="-128"/>
              </a:rPr>
              <a:t>2100</a:t>
            </a:r>
          </a:p>
        </p:txBody>
      </p:sp>
      <p:cxnSp>
        <p:nvCxnSpPr>
          <p:cNvPr id="47" name="Rechte verbindingslijn 46"/>
          <p:cNvCxnSpPr>
            <a:cxnSpLocks noChangeShapeType="1"/>
            <a:endCxn id="6154" idx="1"/>
          </p:cNvCxnSpPr>
          <p:nvPr/>
        </p:nvCxnSpPr>
        <p:spPr bwMode="auto">
          <a:xfrm flipV="1">
            <a:off x="2332038" y="1490663"/>
            <a:ext cx="806450" cy="63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48" name="Rechte verbindingslijn 47"/>
          <p:cNvCxnSpPr>
            <a:cxnSpLocks noChangeShapeType="1"/>
            <a:stCxn id="6154" idx="3"/>
            <a:endCxn id="6155" idx="1"/>
          </p:cNvCxnSpPr>
          <p:nvPr/>
        </p:nvCxnSpPr>
        <p:spPr bwMode="auto">
          <a:xfrm>
            <a:off x="3635375" y="1490663"/>
            <a:ext cx="80168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6158" name="Tekstvak 65"/>
          <p:cNvSpPr txBox="1">
            <a:spLocks noChangeArrowheads="1"/>
          </p:cNvSpPr>
          <p:nvPr/>
        </p:nvSpPr>
        <p:spPr bwMode="auto">
          <a:xfrm>
            <a:off x="3763963" y="1484313"/>
            <a:ext cx="481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Calibri" pitchFamily="34" charset="0"/>
                <a:ea typeface="MS PGothic" pitchFamily="34" charset="-128"/>
              </a:rPr>
              <a:t>busy</a:t>
            </a:r>
          </a:p>
        </p:txBody>
      </p:sp>
      <p:sp>
        <p:nvSpPr>
          <p:cNvPr id="6159" name="Tekstvak 49"/>
          <p:cNvSpPr txBox="1">
            <a:spLocks noChangeArrowheads="1"/>
          </p:cNvSpPr>
          <p:nvPr/>
        </p:nvSpPr>
        <p:spPr bwMode="auto">
          <a:xfrm>
            <a:off x="0" y="5013325"/>
            <a:ext cx="3779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0"/>
              <a:t>** Possibly in combination with temporary closure of Hollandsche IJsselkering (in situation of storm or low river discharge rates)</a:t>
            </a:r>
          </a:p>
        </p:txBody>
      </p:sp>
      <p:cxnSp>
        <p:nvCxnSpPr>
          <p:cNvPr id="52" name="Rechte verbindingslijn met pijl 51"/>
          <p:cNvCxnSpPr>
            <a:cxnSpLocks noChangeShapeType="1"/>
            <a:stCxn id="9" idx="3"/>
            <a:endCxn id="42" idx="1"/>
          </p:cNvCxnSpPr>
          <p:nvPr/>
        </p:nvCxnSpPr>
        <p:spPr bwMode="auto">
          <a:xfrm flipV="1">
            <a:off x="1835150" y="2903538"/>
            <a:ext cx="576263" cy="714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53" name="Rechte verbindingslijn met pijl 52"/>
          <p:cNvCxnSpPr>
            <a:cxnSpLocks noChangeShapeType="1"/>
            <a:stCxn id="9" idx="3"/>
            <a:endCxn id="31" idx="1"/>
          </p:cNvCxnSpPr>
          <p:nvPr/>
        </p:nvCxnSpPr>
        <p:spPr bwMode="auto">
          <a:xfrm>
            <a:off x="1835150" y="3617913"/>
            <a:ext cx="576263" cy="6619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1" name="Afgeronde rechthoek 30"/>
          <p:cNvSpPr/>
          <p:nvPr/>
        </p:nvSpPr>
        <p:spPr>
          <a:xfrm>
            <a:off x="2411413" y="3762375"/>
            <a:ext cx="3506787" cy="1035050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KWA + step 1 en 2 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32" name="Afgeronde rechthoek 31"/>
          <p:cNvSpPr/>
          <p:nvPr/>
        </p:nvSpPr>
        <p:spPr>
          <a:xfrm>
            <a:off x="2411413" y="4437063"/>
            <a:ext cx="1655762" cy="3413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step 1: </a:t>
            </a:r>
            <a:r>
              <a:rPr lang="nl-NL" sz="1200" dirty="0">
                <a:solidFill>
                  <a:srgbClr val="FFFFFF"/>
                </a:solidFill>
                <a:sym typeface="Wingdings" pitchFamily="2" charset="2"/>
              </a:rPr>
              <a:t>15 m/s</a:t>
            </a: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33" name="Afgeronde rechthoek 32"/>
          <p:cNvSpPr/>
          <p:nvPr/>
        </p:nvSpPr>
        <p:spPr>
          <a:xfrm>
            <a:off x="4427538" y="4437063"/>
            <a:ext cx="1490662" cy="339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step 2: </a:t>
            </a:r>
            <a:r>
              <a:rPr lang="nl-NL" sz="1200" dirty="0">
                <a:solidFill>
                  <a:srgbClr val="FFFFFF"/>
                </a:solidFill>
                <a:sym typeface="Wingdings" pitchFamily="2" charset="2"/>
              </a:rPr>
              <a:t>24 m/s</a:t>
            </a:r>
            <a:endParaRPr lang="nl-NL" sz="1200" dirty="0">
              <a:solidFill>
                <a:srgbClr val="FFFFFF"/>
              </a:solidFill>
            </a:endParaRPr>
          </a:p>
        </p:txBody>
      </p:sp>
      <p:cxnSp>
        <p:nvCxnSpPr>
          <p:cNvPr id="57" name="Rechte verbindingslijn met pijl 56"/>
          <p:cNvCxnSpPr>
            <a:stCxn id="32" idx="3"/>
            <a:endCxn id="33" idx="1"/>
          </p:cNvCxnSpPr>
          <p:nvPr/>
        </p:nvCxnSpPr>
        <p:spPr>
          <a:xfrm flipV="1">
            <a:off x="4067175" y="4606925"/>
            <a:ext cx="360363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>
            <a:cxnSpLocks noChangeShapeType="1"/>
            <a:stCxn id="31" idx="3"/>
            <a:endCxn id="60" idx="1"/>
          </p:cNvCxnSpPr>
          <p:nvPr/>
        </p:nvCxnSpPr>
        <p:spPr bwMode="auto">
          <a:xfrm flipV="1">
            <a:off x="5918200" y="2844800"/>
            <a:ext cx="454025" cy="1435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5" name="Gebogen verbindingslijn 14"/>
          <p:cNvCxnSpPr>
            <a:stCxn id="42" idx="3"/>
          </p:cNvCxnSpPr>
          <p:nvPr/>
        </p:nvCxnSpPr>
        <p:spPr>
          <a:xfrm>
            <a:off x="4714875" y="2903538"/>
            <a:ext cx="217488" cy="8810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Afgeronde rechthoek 59"/>
          <p:cNvSpPr/>
          <p:nvPr/>
        </p:nvSpPr>
        <p:spPr>
          <a:xfrm>
            <a:off x="6372225" y="2276475"/>
            <a:ext cx="2160588" cy="1135063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Structural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alternative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supply</a:t>
            </a:r>
            <a:r>
              <a:rPr lang="nl-NL" sz="1200" dirty="0">
                <a:solidFill>
                  <a:srgbClr val="FFFFFF"/>
                </a:solidFill>
              </a:rPr>
              <a:t> of </a:t>
            </a:r>
            <a:r>
              <a:rPr lang="nl-NL" sz="1200" dirty="0" err="1">
                <a:solidFill>
                  <a:srgbClr val="FFFFFF"/>
                </a:solidFill>
              </a:rPr>
              <a:t>fresh</a:t>
            </a:r>
            <a:r>
              <a:rPr lang="nl-NL" sz="1200" dirty="0">
                <a:solidFill>
                  <a:srgbClr val="FFFFFF"/>
                </a:solidFill>
              </a:rPr>
              <a:t> water to West NL. + </a:t>
            </a: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61" name="Afgeronde rechthoek 60"/>
          <p:cNvSpPr/>
          <p:nvPr/>
        </p:nvSpPr>
        <p:spPr>
          <a:xfrm>
            <a:off x="6407150" y="5013325"/>
            <a:ext cx="2125663" cy="892175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Accept </a:t>
            </a:r>
            <a:r>
              <a:rPr lang="nl-NL" sz="1200" dirty="0" err="1">
                <a:solidFill>
                  <a:srgbClr val="FFFFFF"/>
                </a:solidFill>
              </a:rPr>
              <a:t>shortage</a:t>
            </a:r>
            <a:r>
              <a:rPr lang="nl-NL" sz="1200" dirty="0">
                <a:solidFill>
                  <a:srgbClr val="FFFFFF"/>
                </a:solidFill>
              </a:rPr>
              <a:t> 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 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63" name="Afgeronde rechthoek 62"/>
          <p:cNvSpPr/>
          <p:nvPr/>
        </p:nvSpPr>
        <p:spPr>
          <a:xfrm>
            <a:off x="6407150" y="3746500"/>
            <a:ext cx="2125663" cy="1050925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KWA+ step 3**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+</a:t>
            </a: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 *</a:t>
            </a:r>
          </a:p>
        </p:txBody>
      </p:sp>
      <p:sp>
        <p:nvSpPr>
          <p:cNvPr id="64" name="Afgeronde rechthoek 63"/>
          <p:cNvSpPr/>
          <p:nvPr/>
        </p:nvSpPr>
        <p:spPr>
          <a:xfrm>
            <a:off x="6630988" y="4457700"/>
            <a:ext cx="1685925" cy="339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stap 3: &gt; 24 m/s</a:t>
            </a:r>
          </a:p>
        </p:txBody>
      </p:sp>
      <p:cxnSp>
        <p:nvCxnSpPr>
          <p:cNvPr id="65" name="Rechte verbindingslijn met pijl 64"/>
          <p:cNvCxnSpPr>
            <a:cxnSpLocks noChangeShapeType="1"/>
            <a:stCxn id="31" idx="3"/>
            <a:endCxn id="61" idx="1"/>
          </p:cNvCxnSpPr>
          <p:nvPr/>
        </p:nvCxnSpPr>
        <p:spPr bwMode="auto">
          <a:xfrm>
            <a:off x="5918200" y="4279900"/>
            <a:ext cx="488950" cy="11795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66" name="Rechte verbindingslijn met pijl 65"/>
          <p:cNvCxnSpPr>
            <a:cxnSpLocks noChangeShapeType="1"/>
            <a:stCxn id="31" idx="3"/>
            <a:endCxn id="63" idx="1"/>
          </p:cNvCxnSpPr>
          <p:nvPr/>
        </p:nvCxnSpPr>
        <p:spPr bwMode="auto">
          <a:xfrm flipV="1">
            <a:off x="5918200" y="4271963"/>
            <a:ext cx="488950" cy="79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4" name="Tekstvak 52"/>
          <p:cNvSpPr txBox="1">
            <a:spLocks noChangeArrowheads="1"/>
          </p:cNvSpPr>
          <p:nvPr/>
        </p:nvSpPr>
        <p:spPr bwMode="auto">
          <a:xfrm>
            <a:off x="2843213" y="5919788"/>
            <a:ext cx="2808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i="1" dirty="0" smtClean="0">
                <a:solidFill>
                  <a:srgbClr val="FF6600"/>
                </a:solidFill>
                <a:latin typeface="+mj-lt"/>
                <a:cs typeface="Gloria Hallelujah" charset="0"/>
              </a:rPr>
              <a:t>Water </a:t>
            </a:r>
            <a:r>
              <a:rPr lang="nl-NL" sz="1200" i="1" dirty="0" err="1" smtClean="0">
                <a:solidFill>
                  <a:srgbClr val="FF6600"/>
                </a:solidFill>
                <a:latin typeface="+mj-lt"/>
                <a:cs typeface="Gloria Hallelujah" charset="0"/>
              </a:rPr>
              <a:t>conservation</a:t>
            </a:r>
            <a:r>
              <a:rPr lang="nl-NL" sz="1200" i="1" dirty="0" smtClean="0">
                <a:solidFill>
                  <a:srgbClr val="FF6600"/>
                </a:solidFill>
                <a:latin typeface="+mj-lt"/>
                <a:cs typeface="Gloria Hallelujah" charset="0"/>
              </a:rPr>
              <a:t>, more </a:t>
            </a:r>
            <a:r>
              <a:rPr lang="nl-NL" sz="1200" i="1" dirty="0" err="1" smtClean="0">
                <a:solidFill>
                  <a:srgbClr val="FF6600"/>
                </a:solidFill>
                <a:latin typeface="+mj-lt"/>
                <a:cs typeface="Gloria Hallelujah" charset="0"/>
              </a:rPr>
              <a:t>crop</a:t>
            </a:r>
            <a:r>
              <a:rPr lang="nl-NL" sz="1200" i="1" dirty="0" smtClean="0">
                <a:solidFill>
                  <a:srgbClr val="FF6600"/>
                </a:solidFill>
                <a:latin typeface="+mj-lt"/>
                <a:cs typeface="Gloria Hallelujah" charset="0"/>
              </a:rPr>
              <a:t> per drop etc.</a:t>
            </a:r>
            <a:endParaRPr lang="nl-NL" sz="1200" i="1" dirty="0">
              <a:solidFill>
                <a:srgbClr val="FF6600"/>
              </a:solidFill>
              <a:latin typeface="+mj-lt"/>
              <a:cs typeface="Gloria Hallelujah" charset="0"/>
            </a:endParaRPr>
          </a:p>
        </p:txBody>
      </p:sp>
      <p:cxnSp>
        <p:nvCxnSpPr>
          <p:cNvPr id="35" name="Gebogen verbindingslijn 34"/>
          <p:cNvCxnSpPr>
            <a:endCxn id="61" idx="2"/>
          </p:cNvCxnSpPr>
          <p:nvPr/>
        </p:nvCxnSpPr>
        <p:spPr>
          <a:xfrm flipV="1">
            <a:off x="4787900" y="5905500"/>
            <a:ext cx="2681288" cy="331788"/>
          </a:xfrm>
          <a:prstGeom prst="bentConnector2">
            <a:avLst/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bogen verbindingslijn 45"/>
          <p:cNvCxnSpPr/>
          <p:nvPr/>
        </p:nvCxnSpPr>
        <p:spPr>
          <a:xfrm>
            <a:off x="5146675" y="1989138"/>
            <a:ext cx="2305050" cy="287337"/>
          </a:xfrm>
          <a:prstGeom prst="bentConnector3">
            <a:avLst>
              <a:gd name="adj1" fmla="val 100043"/>
            </a:avLst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kstvak 52"/>
          <p:cNvSpPr txBox="1">
            <a:spLocks noChangeArrowheads="1"/>
          </p:cNvSpPr>
          <p:nvPr/>
        </p:nvSpPr>
        <p:spPr bwMode="auto">
          <a:xfrm>
            <a:off x="3203575" y="1773238"/>
            <a:ext cx="252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i="1" dirty="0" smtClean="0">
                <a:solidFill>
                  <a:srgbClr val="FF6600"/>
                </a:solidFill>
                <a:latin typeface="+mj-lt"/>
                <a:cs typeface="Gloria Hallelujah" charset="0"/>
              </a:rPr>
              <a:t>Prepare </a:t>
            </a:r>
            <a:r>
              <a:rPr lang="nl-NL" sz="1200" i="1" dirty="0" err="1" smtClean="0">
                <a:solidFill>
                  <a:srgbClr val="FF6600"/>
                </a:solidFill>
                <a:latin typeface="+mj-lt"/>
                <a:cs typeface="Gloria Hallelujah" charset="0"/>
              </a:rPr>
              <a:t>structural</a:t>
            </a:r>
            <a:r>
              <a:rPr lang="nl-NL" sz="1200" i="1" dirty="0" smtClean="0">
                <a:solidFill>
                  <a:srgbClr val="FF6600"/>
                </a:solidFill>
                <a:latin typeface="+mj-lt"/>
                <a:cs typeface="Gloria Hallelujah" charset="0"/>
              </a:rPr>
              <a:t> </a:t>
            </a:r>
            <a:r>
              <a:rPr lang="nl-NL" sz="1200" i="1" dirty="0" err="1" smtClean="0">
                <a:solidFill>
                  <a:srgbClr val="FF6600"/>
                </a:solidFill>
                <a:latin typeface="+mj-lt"/>
                <a:cs typeface="Gloria Hallelujah" charset="0"/>
              </a:rPr>
              <a:t>alternative</a:t>
            </a:r>
            <a:r>
              <a:rPr lang="nl-NL" sz="1200" i="1" dirty="0" smtClean="0">
                <a:solidFill>
                  <a:srgbClr val="FF6600"/>
                </a:solidFill>
                <a:latin typeface="+mj-lt"/>
                <a:cs typeface="Gloria Hallelujah" charset="0"/>
              </a:rPr>
              <a:t> </a:t>
            </a:r>
            <a:r>
              <a:rPr lang="nl-NL" sz="1200" i="1" dirty="0" err="1" smtClean="0">
                <a:solidFill>
                  <a:srgbClr val="FF6600"/>
                </a:solidFill>
                <a:latin typeface="+mj-lt"/>
                <a:cs typeface="Gloria Hallelujah" charset="0"/>
              </a:rPr>
              <a:t>supply</a:t>
            </a:r>
            <a:endParaRPr lang="nl-NL" sz="1200" i="1" dirty="0">
              <a:solidFill>
                <a:srgbClr val="FF6600"/>
              </a:solidFill>
              <a:latin typeface="+mj-lt"/>
              <a:cs typeface="Gloria Hallelujah" charset="0"/>
            </a:endParaRPr>
          </a:p>
        </p:txBody>
      </p:sp>
      <p:sp>
        <p:nvSpPr>
          <p:cNvPr id="6178" name="Rechthoek 107"/>
          <p:cNvSpPr>
            <a:spLocks noChangeArrowheads="1"/>
          </p:cNvSpPr>
          <p:nvPr/>
        </p:nvSpPr>
        <p:spPr bwMode="auto">
          <a:xfrm>
            <a:off x="5795963" y="1484313"/>
            <a:ext cx="3348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0">
                <a:solidFill>
                  <a:srgbClr val="000000"/>
                </a:solidFill>
              </a:rPr>
              <a:t>* A.o. Roode Vaart and optimization “Bernisse-Brielsemeer-systeem”</a:t>
            </a:r>
          </a:p>
        </p:txBody>
      </p:sp>
      <p:sp>
        <p:nvSpPr>
          <p:cNvPr id="6179" name="Tekstvak 65"/>
          <p:cNvSpPr txBox="1">
            <a:spLocks noChangeArrowheads="1"/>
          </p:cNvSpPr>
          <p:nvPr/>
        </p:nvSpPr>
        <p:spPr bwMode="auto">
          <a:xfrm>
            <a:off x="7488238" y="1268413"/>
            <a:ext cx="552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Calibri" pitchFamily="34" charset="0"/>
                <a:ea typeface="MS PGothic" pitchFamily="34" charset="-128"/>
              </a:rPr>
              <a:t>warm</a:t>
            </a:r>
          </a:p>
        </p:txBody>
      </p:sp>
      <p:sp>
        <p:nvSpPr>
          <p:cNvPr id="6180" name="Rechthoek 3"/>
          <p:cNvSpPr>
            <a:spLocks noChangeArrowheads="1"/>
          </p:cNvSpPr>
          <p:nvPr/>
        </p:nvSpPr>
        <p:spPr bwMode="auto">
          <a:xfrm>
            <a:off x="7008813" y="6524625"/>
            <a:ext cx="2135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0">
                <a:solidFill>
                  <a:schemeClr val="bg1"/>
                </a:solidFill>
              </a:rPr>
              <a:t>Staff Delta Programme Commissioner</a:t>
            </a:r>
            <a:endParaRPr lang="nl-NL" sz="800">
              <a:solidFill>
                <a:schemeClr val="bg1"/>
              </a:solidFill>
            </a:endParaRPr>
          </a:p>
        </p:txBody>
      </p:sp>
      <p:sp>
        <p:nvSpPr>
          <p:cNvPr id="6181" name="Tijdelijke aanduiding voor dianumm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8938DE-B05D-4454-B534-8693E3531BA9}" type="slidenum">
              <a:rPr lang="nl-NL" smtClean="0">
                <a:cs typeface="Arial" pitchFamily="34" charset="0"/>
              </a:rPr>
              <a:pPr/>
              <a:t>13</a:t>
            </a:fld>
            <a:endParaRPr lang="nl-NL" smtClean="0">
              <a:cs typeface="Arial" pitchFamily="34" charset="0"/>
            </a:endParaRPr>
          </a:p>
        </p:txBody>
      </p:sp>
      <p:pic>
        <p:nvPicPr>
          <p:cNvPr id="41" name="Afbeelding 5" descr="KW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25538"/>
            <a:ext cx="2951163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fbeelding 44" descr="emma_maersk_nadert_rotterd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050" y="1125538"/>
            <a:ext cx="29067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fbeelding 48" descr="Maeslantker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125538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al 49"/>
          <p:cNvSpPr/>
          <p:nvPr/>
        </p:nvSpPr>
        <p:spPr>
          <a:xfrm>
            <a:off x="2195513" y="4292600"/>
            <a:ext cx="6192837" cy="647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1" name="Tekstvak 50"/>
          <p:cNvSpPr txBox="1">
            <a:spLocks noChangeArrowheads="1"/>
          </p:cNvSpPr>
          <p:nvPr/>
        </p:nvSpPr>
        <p:spPr bwMode="auto">
          <a:xfrm>
            <a:off x="0" y="592933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olidFill>
                  <a:srgbClr val="C00000"/>
                </a:solidFill>
              </a:rPr>
              <a:t> An </a:t>
            </a:r>
            <a:r>
              <a:rPr lang="en-US" u="sng" dirty="0">
                <a:solidFill>
                  <a:srgbClr val="C00000"/>
                </a:solidFill>
              </a:rPr>
              <a:t>adaptive</a:t>
            </a:r>
            <a:r>
              <a:rPr lang="en-US" dirty="0">
                <a:solidFill>
                  <a:srgbClr val="C00000"/>
                </a:solidFill>
              </a:rPr>
              <a:t> strategy </a:t>
            </a:r>
            <a:r>
              <a:rPr lang="en-US" dirty="0" err="1">
                <a:solidFill>
                  <a:srgbClr val="C00000"/>
                </a:solidFill>
              </a:rPr>
              <a:t>adresses</a:t>
            </a:r>
            <a:r>
              <a:rPr lang="en-US" dirty="0">
                <a:solidFill>
                  <a:srgbClr val="C00000"/>
                </a:solidFill>
              </a:rPr>
              <a:t> more uncertainties than </a:t>
            </a:r>
            <a:r>
              <a:rPr lang="en-US" dirty="0" smtClean="0">
                <a:solidFill>
                  <a:srgbClr val="C00000"/>
                </a:solidFill>
              </a:rPr>
              <a:t>climate </a:t>
            </a:r>
            <a:r>
              <a:rPr lang="en-US" dirty="0" err="1" smtClean="0">
                <a:solidFill>
                  <a:srgbClr val="C00000"/>
                </a:solidFill>
              </a:rPr>
              <a:t>ch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/>
              <a:buChar char="à"/>
            </a:pP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Enlarges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possibilities</a:t>
            </a:r>
            <a:r>
              <a:rPr lang="nl-NL" dirty="0" smtClean="0">
                <a:solidFill>
                  <a:srgbClr val="C00000"/>
                </a:solidFill>
              </a:rPr>
              <a:t> to </a:t>
            </a:r>
            <a:r>
              <a:rPr lang="nl-NL" dirty="0" err="1" smtClean="0">
                <a:solidFill>
                  <a:srgbClr val="C00000"/>
                </a:solidFill>
              </a:rPr>
              <a:t>come</a:t>
            </a:r>
            <a:r>
              <a:rPr lang="nl-NL" dirty="0" smtClean="0">
                <a:solidFill>
                  <a:srgbClr val="C00000"/>
                </a:solidFill>
              </a:rPr>
              <a:t> to </a:t>
            </a:r>
            <a:r>
              <a:rPr lang="nl-NL" dirty="0" err="1" smtClean="0">
                <a:solidFill>
                  <a:srgbClr val="C00000"/>
                </a:solidFill>
              </a:rPr>
              <a:t>an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agreement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with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new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actors</a:t>
            </a:r>
            <a:endParaRPr lang="nl-NL" dirty="0" smtClean="0">
              <a:solidFill>
                <a:srgbClr val="C00000"/>
              </a:solidFill>
            </a:endParaRPr>
          </a:p>
          <a:p>
            <a:pPr>
              <a:buFont typeface="Wingdings"/>
              <a:buChar char="à"/>
            </a:pP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Contributes</a:t>
            </a:r>
            <a:r>
              <a:rPr lang="nl-NL" dirty="0" smtClean="0">
                <a:solidFill>
                  <a:srgbClr val="C00000"/>
                </a:solidFill>
              </a:rPr>
              <a:t> to </a:t>
            </a:r>
            <a:r>
              <a:rPr lang="nl-NL" dirty="0" err="1" smtClean="0">
                <a:solidFill>
                  <a:srgbClr val="C00000"/>
                </a:solidFill>
              </a:rPr>
              <a:t>social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robustness</a:t>
            </a:r>
            <a:r>
              <a:rPr lang="nl-NL" dirty="0" smtClean="0">
                <a:solidFill>
                  <a:srgbClr val="C00000"/>
                </a:solidFill>
              </a:rPr>
              <a:t> of the </a:t>
            </a:r>
            <a:r>
              <a:rPr lang="nl-NL" dirty="0" err="1" smtClean="0">
                <a:solidFill>
                  <a:srgbClr val="C00000"/>
                </a:solidFill>
              </a:rPr>
              <a:t>strategy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4" name="Tekstvak 7"/>
          <p:cNvSpPr txBox="1"/>
          <p:nvPr/>
        </p:nvSpPr>
        <p:spPr>
          <a:xfrm>
            <a:off x="4716016" y="2606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  <a:latin typeface="+mn-lt"/>
              </a:rPr>
              <a:t>C.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Participatory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processes</a:t>
            </a:r>
            <a:endParaRPr lang="nl-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III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480023-EC88-42D7-88E9-4A846F95835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539552" y="22675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THANKS FOR YOUR ATTENTION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254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0879FA-3BB6-40A2-A7EB-CBA3A32275A9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899592" y="1556792"/>
            <a:ext cx="75608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nl-NL" sz="2000" u="sng" dirty="0" err="1" smtClean="0"/>
              <a:t>Structure</a:t>
            </a:r>
            <a:endParaRPr lang="nl-NL" sz="2000" u="sng" dirty="0" smtClean="0"/>
          </a:p>
          <a:p>
            <a:pPr marL="342900" indent="-342900"/>
            <a:endParaRPr lang="nl-NL" sz="2000" b="0" dirty="0" smtClean="0"/>
          </a:p>
          <a:p>
            <a:pPr marL="342900" indent="-342900">
              <a:buAutoNum type="romanUcPeriod"/>
            </a:pPr>
            <a:r>
              <a:rPr lang="nl-NL" sz="2000" b="0" dirty="0" smtClean="0"/>
              <a:t>Short </a:t>
            </a:r>
            <a:r>
              <a:rPr lang="nl-NL" sz="2000" dirty="0" smtClean="0"/>
              <a:t>intro</a:t>
            </a:r>
            <a:r>
              <a:rPr lang="nl-NL" sz="2000" b="0" dirty="0" smtClean="0"/>
              <a:t> in </a:t>
            </a:r>
            <a:r>
              <a:rPr lang="nl-NL" sz="2000" b="0" dirty="0" err="1" smtClean="0"/>
              <a:t>Deltaprogramme</a:t>
            </a:r>
            <a:r>
              <a:rPr lang="nl-NL" sz="2000" b="0" dirty="0" smtClean="0"/>
              <a:t> and </a:t>
            </a:r>
            <a:r>
              <a:rPr lang="nl-NL" sz="2000" b="0" dirty="0" err="1" smtClean="0"/>
              <a:t>Adaptive</a:t>
            </a:r>
            <a:r>
              <a:rPr lang="nl-NL" sz="2000" b="0" dirty="0" smtClean="0"/>
              <a:t> Delta Management</a:t>
            </a:r>
          </a:p>
          <a:p>
            <a:pPr marL="342900" indent="-342900">
              <a:buAutoNum type="romanUcPeriod"/>
            </a:pPr>
            <a:endParaRPr lang="nl-NL" sz="2000" b="0" dirty="0" smtClean="0"/>
          </a:p>
          <a:p>
            <a:pPr marL="342900" lvl="0" indent="-342900">
              <a:buFontTx/>
              <a:buAutoNum type="romanUcPeriod"/>
            </a:pPr>
            <a:r>
              <a:rPr lang="nl-NL" sz="2000" b="0" dirty="0" smtClean="0"/>
              <a:t> </a:t>
            </a:r>
            <a:r>
              <a:rPr lang="nl-NL" sz="2000" b="0" dirty="0" err="1" smtClean="0"/>
              <a:t>Three</a:t>
            </a:r>
            <a:r>
              <a:rPr lang="nl-NL" sz="2000" b="0" dirty="0" smtClean="0"/>
              <a:t> </a:t>
            </a:r>
            <a:r>
              <a:rPr lang="nl-NL" sz="2000" dirty="0" err="1" smtClean="0"/>
              <a:t>general</a:t>
            </a:r>
            <a:r>
              <a:rPr lang="nl-NL" sz="2000" dirty="0" smtClean="0"/>
              <a:t> </a:t>
            </a:r>
            <a:r>
              <a:rPr lang="nl-NL" sz="2000" dirty="0" err="1" smtClean="0"/>
              <a:t>remarks</a:t>
            </a:r>
            <a:r>
              <a:rPr lang="nl-NL" sz="2000" dirty="0" smtClean="0"/>
              <a:t> </a:t>
            </a:r>
            <a:r>
              <a:rPr lang="nl-NL" sz="2000" b="0" dirty="0" err="1" smtClean="0"/>
              <a:t>on</a:t>
            </a:r>
            <a:r>
              <a:rPr lang="nl-NL" sz="2000" b="0" dirty="0" smtClean="0"/>
              <a:t> the </a:t>
            </a:r>
            <a:r>
              <a:rPr lang="nl-NL" sz="2000" b="0" dirty="0" err="1" smtClean="0"/>
              <a:t>relation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between</a:t>
            </a:r>
            <a:r>
              <a:rPr lang="nl-NL" sz="2000" b="0" dirty="0" smtClean="0"/>
              <a:t> the </a:t>
            </a:r>
            <a:r>
              <a:rPr lang="nl-NL" sz="2000" b="0" dirty="0" err="1" smtClean="0"/>
              <a:t>projectproposal</a:t>
            </a:r>
            <a:r>
              <a:rPr lang="nl-NL" sz="2000" b="0" dirty="0" smtClean="0"/>
              <a:t> 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(‘the fit of delta planning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within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society’) and the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notion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of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socially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robust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solutions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</a:p>
          <a:p>
            <a:pPr marL="342900" lvl="0" indent="-342900">
              <a:buFontTx/>
              <a:buAutoNum type="romanUcPeriod"/>
            </a:pPr>
            <a:endParaRPr lang="nl-NL" sz="2000" b="0" dirty="0" smtClean="0">
              <a:solidFill>
                <a:srgbClr val="000000"/>
              </a:solidFill>
              <a:latin typeface="Verdana"/>
              <a:cs typeface="Courier New" pitchFamily="49" charset="0"/>
            </a:endParaRPr>
          </a:p>
          <a:p>
            <a:pPr marL="342900" lvl="0" indent="-342900">
              <a:buFontTx/>
              <a:buAutoNum type="romanUcPeriod"/>
            </a:pP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Remarks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about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the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three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central</a:t>
            </a:r>
            <a:r>
              <a:rPr lang="nl-NL" sz="200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elements</a:t>
            </a:r>
            <a:endParaRPr lang="nl-NL" sz="2000" dirty="0" smtClean="0">
              <a:solidFill>
                <a:srgbClr val="000000"/>
              </a:solidFill>
              <a:latin typeface="Verdana"/>
              <a:cs typeface="Courier New" pitchFamily="49" charset="0"/>
            </a:endParaRPr>
          </a:p>
          <a:p>
            <a:pPr marL="800100" lvl="1" indent="-342900">
              <a:buAutoNum type="alphaLcPeriod"/>
            </a:pP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Stakeholder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coalitions</a:t>
            </a:r>
            <a:endParaRPr lang="nl-NL" sz="2000" b="0" dirty="0" smtClean="0">
              <a:solidFill>
                <a:srgbClr val="000000"/>
              </a:solidFill>
              <a:latin typeface="Verdana"/>
              <a:cs typeface="Courier New" pitchFamily="49" charset="0"/>
            </a:endParaRPr>
          </a:p>
          <a:p>
            <a:pPr marL="800100" lvl="1" indent="-342900">
              <a:buAutoNum type="alphaLcPeriod"/>
            </a:pP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Innovative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solutions</a:t>
            </a:r>
            <a:endParaRPr lang="nl-NL" sz="2000" b="0" dirty="0" smtClean="0">
              <a:solidFill>
                <a:srgbClr val="000000"/>
              </a:solidFill>
              <a:latin typeface="Verdana"/>
              <a:cs typeface="Courier New" pitchFamily="49" charset="0"/>
            </a:endParaRPr>
          </a:p>
          <a:p>
            <a:pPr marL="800100" lvl="1" indent="-342900">
              <a:buAutoNum type="alphaLcPeriod"/>
            </a:pP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Participatory</a:t>
            </a:r>
            <a:r>
              <a:rPr lang="nl-NL" sz="2000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processes</a:t>
            </a:r>
            <a:endParaRPr lang="nl-NL" sz="2000" b="0" dirty="0" smtClean="0">
              <a:solidFill>
                <a:srgbClr val="000000"/>
              </a:solidFill>
              <a:latin typeface="Verdana"/>
              <a:cs typeface="Courier New" pitchFamily="49" charset="0"/>
            </a:endParaRPr>
          </a:p>
          <a:p>
            <a:pPr marL="342900" indent="-342900">
              <a:buAutoNum type="romanUcPeriod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2407" b="6664"/>
          <a:stretch>
            <a:fillRect/>
          </a:stretch>
        </p:blipFill>
        <p:spPr bwMode="auto">
          <a:xfrm>
            <a:off x="5867400" y="1125538"/>
            <a:ext cx="3144838" cy="3816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049338"/>
            <a:ext cx="5724525" cy="1443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dirty="0">
                <a:solidFill>
                  <a:srgbClr val="000000"/>
                </a:solidFill>
              </a:rPr>
              <a:t> </a:t>
            </a:r>
            <a:r>
              <a:rPr lang="en-GB" sz="2200" b="0" dirty="0" err="1">
                <a:solidFill>
                  <a:srgbClr val="000000"/>
                </a:solidFill>
              </a:rPr>
              <a:t>Watersafety</a:t>
            </a:r>
            <a:r>
              <a:rPr lang="en-GB" sz="2200" b="0" dirty="0">
                <a:solidFill>
                  <a:srgbClr val="000000"/>
                </a:solidFill>
              </a:rPr>
              <a:t> and </a:t>
            </a:r>
            <a:r>
              <a:rPr lang="en-GB" sz="2200" b="0" dirty="0" err="1">
                <a:solidFill>
                  <a:srgbClr val="000000"/>
                </a:solidFill>
              </a:rPr>
              <a:t>freshwatersupply</a:t>
            </a:r>
            <a:endParaRPr lang="en-GB" sz="2200" b="0" dirty="0">
              <a:solidFill>
                <a:srgbClr val="000000"/>
              </a:solidFill>
            </a:endParaRPr>
          </a:p>
          <a:p>
            <a:pPr>
              <a:spcBef>
                <a:spcPts val="1250"/>
              </a:spcBef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dirty="0" smtClean="0">
                <a:solidFill>
                  <a:srgbClr val="000000"/>
                </a:solidFill>
              </a:rPr>
              <a:t> Delta Act </a:t>
            </a:r>
            <a:r>
              <a:rPr lang="en-GB" sz="2200" b="0" dirty="0">
                <a:solidFill>
                  <a:srgbClr val="000000"/>
                </a:solidFill>
              </a:rPr>
              <a:t>and </a:t>
            </a:r>
            <a:r>
              <a:rPr lang="en-GB" sz="2200" b="0" dirty="0" err="1">
                <a:solidFill>
                  <a:srgbClr val="000000"/>
                </a:solidFill>
              </a:rPr>
              <a:t>Deltacommissioner</a:t>
            </a:r>
            <a:endParaRPr lang="en-GB" sz="2200" b="0" dirty="0">
              <a:solidFill>
                <a:srgbClr val="000000"/>
              </a:solidFill>
            </a:endParaRPr>
          </a:p>
          <a:p>
            <a:pPr>
              <a:spcBef>
                <a:spcPts val="1250"/>
              </a:spcBef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dirty="0">
                <a:solidFill>
                  <a:srgbClr val="000000"/>
                </a:solidFill>
              </a:rPr>
              <a:t> </a:t>
            </a:r>
            <a:r>
              <a:rPr lang="en-GB" sz="2200" b="0" dirty="0" smtClean="0">
                <a:solidFill>
                  <a:srgbClr val="000000"/>
                </a:solidFill>
              </a:rPr>
              <a:t>Delta Fund 1 </a:t>
            </a:r>
            <a:r>
              <a:rPr lang="en-GB" sz="2200" b="0" dirty="0">
                <a:solidFill>
                  <a:srgbClr val="000000"/>
                </a:solidFill>
              </a:rPr>
              <a:t>billion euro/year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 l="5547"/>
          <a:stretch>
            <a:fillRect/>
          </a:stretch>
        </p:blipFill>
        <p:spPr bwMode="auto">
          <a:xfrm>
            <a:off x="3491880" y="5084763"/>
            <a:ext cx="2016745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 t="23141" b="24789"/>
          <a:stretch>
            <a:fillRect/>
          </a:stretch>
        </p:blipFill>
        <p:spPr bwMode="auto">
          <a:xfrm>
            <a:off x="5567363" y="5084763"/>
            <a:ext cx="166846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6443663" y="2997200"/>
            <a:ext cx="792162" cy="7699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7172325" y="1916113"/>
            <a:ext cx="855663" cy="1163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4350" name="Picture 14" descr="zuiderbur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5675" y="5084763"/>
            <a:ext cx="1730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5037138" y="6611938"/>
            <a:ext cx="2416175" cy="119062"/>
          </a:xfrm>
          <a:noFill/>
        </p:spPr>
        <p:txBody>
          <a:bodyPr/>
          <a:lstStyle/>
          <a:p>
            <a:pPr eaLnBrk="0" hangingPunct="0"/>
            <a:fld id="{BF3CE11E-954F-4E2F-BCD5-1DC46760C4F9}" type="slidenum">
              <a:rPr lang="nl-NL" smtClean="0"/>
              <a:pPr eaLnBrk="0" hangingPunct="0"/>
              <a:t>3</a:t>
            </a:fld>
            <a:endParaRPr lang="nl-NL" smtClean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0" y="2636838"/>
            <a:ext cx="5868144" cy="19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50"/>
              </a:spcBef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dirty="0">
                <a:solidFill>
                  <a:srgbClr val="000000"/>
                </a:solidFill>
              </a:rPr>
              <a:t> Delta Decisions in </a:t>
            </a:r>
            <a:r>
              <a:rPr lang="en-GB" sz="2200" b="0" dirty="0" smtClean="0">
                <a:solidFill>
                  <a:srgbClr val="000000"/>
                </a:solidFill>
              </a:rPr>
              <a:t>2014: (</a:t>
            </a:r>
            <a:r>
              <a:rPr lang="nl-NL" sz="2200" b="0" dirty="0" smtClean="0">
                <a:solidFill>
                  <a:srgbClr val="000000"/>
                </a:solidFill>
              </a:rPr>
              <a:t>+ </a:t>
            </a:r>
            <a:r>
              <a:rPr lang="en-GB" sz="2200" b="0" dirty="0" smtClean="0">
                <a:solidFill>
                  <a:srgbClr val="000000"/>
                </a:solidFill>
              </a:rPr>
              <a:t>reg. str.)</a:t>
            </a:r>
            <a:endParaRPr lang="en-GB" sz="2200" b="0" dirty="0">
              <a:solidFill>
                <a:srgbClr val="000000"/>
              </a:solidFill>
            </a:endParaRPr>
          </a:p>
          <a:p>
            <a:pPr lvl="1">
              <a:spcBef>
                <a:spcPts val="1250"/>
              </a:spcBef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i="1" dirty="0">
                <a:solidFill>
                  <a:srgbClr val="000000"/>
                </a:solidFill>
              </a:rPr>
              <a:t> Safety standards + programme</a:t>
            </a:r>
          </a:p>
          <a:p>
            <a:pPr lvl="1">
              <a:spcBef>
                <a:spcPts val="1250"/>
              </a:spcBef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i="1" dirty="0">
                <a:solidFill>
                  <a:srgbClr val="000000"/>
                </a:solidFill>
              </a:rPr>
              <a:t> Freshwater strategy + measures </a:t>
            </a:r>
          </a:p>
          <a:p>
            <a:pPr lvl="1">
              <a:spcBef>
                <a:spcPts val="1250"/>
              </a:spcBef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i="1" dirty="0">
                <a:solidFill>
                  <a:srgbClr val="000000"/>
                </a:solidFill>
              </a:rPr>
              <a:t> Urban and spatial restructuring 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0" y="4654550"/>
            <a:ext cx="543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1250"/>
              </a:spcBef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i="1" dirty="0">
                <a:solidFill>
                  <a:srgbClr val="000000"/>
                </a:solidFill>
              </a:rPr>
              <a:t> 2 region-specific decisions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5199143"/>
            <a:ext cx="3419872" cy="11101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1250"/>
              </a:spcBef>
              <a:buFont typeface="Verdana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 b="0" dirty="0">
                <a:solidFill>
                  <a:srgbClr val="000000"/>
                </a:solidFill>
              </a:rPr>
              <a:t> </a:t>
            </a:r>
            <a:r>
              <a:rPr lang="en-GB" sz="2200" b="0" u="sng" dirty="0" smtClean="0">
                <a:solidFill>
                  <a:srgbClr val="000000"/>
                </a:solidFill>
              </a:rPr>
              <a:t>Strategic delta pl.:   </a:t>
            </a:r>
            <a:r>
              <a:rPr lang="en-GB" sz="2200" b="0" dirty="0" smtClean="0">
                <a:solidFill>
                  <a:srgbClr val="000000"/>
                </a:solidFill>
              </a:rPr>
              <a:t>- ADM (adapt., </a:t>
            </a:r>
            <a:r>
              <a:rPr lang="en-GB" sz="2200" b="0" dirty="0" err="1" smtClean="0">
                <a:solidFill>
                  <a:srgbClr val="000000"/>
                </a:solidFill>
              </a:rPr>
              <a:t>integr</a:t>
            </a:r>
            <a:r>
              <a:rPr lang="en-GB" sz="2200" b="0" dirty="0" smtClean="0">
                <a:solidFill>
                  <a:srgbClr val="000000"/>
                </a:solidFill>
              </a:rPr>
              <a:t>.)                - Multi-level </a:t>
            </a:r>
            <a:r>
              <a:rPr lang="en-GB" sz="2200" b="0" dirty="0" err="1" smtClean="0">
                <a:solidFill>
                  <a:srgbClr val="000000"/>
                </a:solidFill>
              </a:rPr>
              <a:t>governan</a:t>
            </a:r>
            <a:r>
              <a:rPr lang="en-GB" sz="2200" b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" name="Tekstvak 13"/>
          <p:cNvSpPr txBox="1">
            <a:spLocks noChangeArrowheads="1"/>
          </p:cNvSpPr>
          <p:nvPr/>
        </p:nvSpPr>
        <p:spPr bwMode="auto">
          <a:xfrm>
            <a:off x="5003800" y="332656"/>
            <a:ext cx="414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The Dutch Delta Program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  <p:bldP spid="14349" grpId="0" animBg="1"/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9" name="Rechthoek 6"/>
          <p:cNvSpPr>
            <a:spLocks noChangeArrowheads="1"/>
          </p:cNvSpPr>
          <p:nvPr/>
        </p:nvSpPr>
        <p:spPr bwMode="auto">
          <a:xfrm>
            <a:off x="0" y="1117600"/>
            <a:ext cx="63001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1.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Connecting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ST-decisions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(in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broad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physical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domain)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with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LT-tasks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(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related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to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watersafety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and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freshwatersupply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)</a:t>
            </a:r>
          </a:p>
        </p:txBody>
      </p:sp>
      <p:pic>
        <p:nvPicPr>
          <p:cNvPr id="4101" name="Picture 4" descr="http://www.ruimtevoorderivier.nl/umbraco/imagegen.ashx?image=/media/5506/ruimtelijkplanlent.jpg&amp;width=273&amp;height=173&amp;crop=resize&amp;antialias=true&amp;compressionnr=100&amp;format=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125538"/>
            <a:ext cx="15906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ijdelijke aanduiding voor dianumm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8DC81D-A3E0-448A-9E80-F256BCF0472F}" type="slidenum">
              <a:rPr lang="nl-NL" smtClean="0">
                <a:cs typeface="Arial" pitchFamily="34" charset="0"/>
              </a:rPr>
              <a:pPr/>
              <a:t>4</a:t>
            </a:fld>
            <a:endParaRPr lang="nl-NL" smtClean="0">
              <a:cs typeface="Arial" pitchFamily="34" charset="0"/>
            </a:endParaRPr>
          </a:p>
        </p:txBody>
      </p:sp>
      <p:sp>
        <p:nvSpPr>
          <p:cNvPr id="4103" name="Rechthoek 8"/>
          <p:cNvSpPr>
            <a:spLocks noChangeArrowheads="1"/>
          </p:cNvSpPr>
          <p:nvPr/>
        </p:nvSpPr>
        <p:spPr bwMode="auto">
          <a:xfrm>
            <a:off x="1" y="5180013"/>
            <a:ext cx="60121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4.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Linking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with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other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investment-agenda’s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(</a:t>
            </a:r>
            <a:r>
              <a:rPr lang="nl-NL" sz="2000" b="0" dirty="0" err="1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aging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infrastructure</a:t>
            </a:r>
            <a:r>
              <a:rPr lang="nl-NL" sz="2000" b="0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, </a:t>
            </a:r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nature</a:t>
            </a:r>
            <a:r>
              <a:rPr lang="nl-NL" sz="2000" b="0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, </a:t>
            </a:r>
            <a:r>
              <a:rPr lang="nl-NL" sz="2000" b="0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urban</a:t>
            </a:r>
            <a:r>
              <a:rPr lang="nl-NL" sz="2000" b="0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nl-NL" sz="2000" b="0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development</a:t>
            </a:r>
            <a:r>
              <a:rPr lang="nl-NL" sz="2000" b="0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, </a:t>
            </a:r>
            <a:r>
              <a:rPr lang="nl-NL" sz="2000" b="0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recreation</a:t>
            </a:r>
            <a:r>
              <a:rPr lang="nl-NL" sz="2000" b="0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, </a:t>
            </a:r>
            <a:r>
              <a:rPr lang="nl-NL" sz="2000" b="0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shipping</a:t>
            </a:r>
            <a:r>
              <a:rPr lang="nl-NL" sz="2000" b="0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...)</a:t>
            </a:r>
            <a:endParaRPr lang="nl-NL" sz="2000" b="0" dirty="0">
              <a:solidFill>
                <a:srgbClr val="000000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104" name="Picture 4" descr="http://texel.waarneming.nl/fotonew/8/3743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4941888"/>
            <a:ext cx="16033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hthoek 9"/>
          <p:cNvSpPr>
            <a:spLocks noChangeArrowheads="1"/>
          </p:cNvSpPr>
          <p:nvPr/>
        </p:nvSpPr>
        <p:spPr bwMode="auto">
          <a:xfrm>
            <a:off x="0" y="3933825"/>
            <a:ext cx="43194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3. Looking for and ‘rating’ flexibility </a:t>
            </a:r>
          </a:p>
        </p:txBody>
      </p:sp>
      <p:sp>
        <p:nvSpPr>
          <p:cNvPr id="4107" name="Rechthoek 7"/>
          <p:cNvSpPr>
            <a:spLocks noChangeArrowheads="1"/>
          </p:cNvSpPr>
          <p:nvPr/>
        </p:nvSpPr>
        <p:spPr bwMode="auto">
          <a:xfrm>
            <a:off x="1" y="2565400"/>
            <a:ext cx="43194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l-NL" sz="2000" b="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2. Thinking in adaptation-pathways instead of endsituations</a:t>
            </a:r>
          </a:p>
        </p:txBody>
      </p:sp>
      <p:pic>
        <p:nvPicPr>
          <p:cNvPr id="4108" name="Picture 2" descr="http://mw2.google.com/mw-panoramio/photos/medium/13799435.jpg"/>
          <p:cNvPicPr>
            <a:picLocks noChangeAspect="1" noChangeArrowheads="1"/>
          </p:cNvPicPr>
          <p:nvPr/>
        </p:nvPicPr>
        <p:blipFill>
          <a:blip r:embed="rId5" cstate="print"/>
          <a:srcRect l="4474" t="6259" r="1865" b="6271"/>
          <a:stretch>
            <a:fillRect/>
          </a:stretch>
        </p:blipFill>
        <p:spPr bwMode="auto">
          <a:xfrm>
            <a:off x="6804025" y="3644900"/>
            <a:ext cx="1620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5" descr="http://www.wetterskipfryslan.nl/files/155/ijsselmeerdijk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2309813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0189" y="2348880"/>
            <a:ext cx="2650003" cy="23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vak 13"/>
          <p:cNvSpPr txBox="1">
            <a:spLocks noChangeArrowheads="1"/>
          </p:cNvSpPr>
          <p:nvPr/>
        </p:nvSpPr>
        <p:spPr bwMode="auto">
          <a:xfrm>
            <a:off x="4859338" y="188913"/>
            <a:ext cx="4140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Four aspects of adaptive </a:t>
            </a:r>
            <a:r>
              <a:rPr lang="en-US" dirty="0" err="1">
                <a:solidFill>
                  <a:schemeClr val="bg1"/>
                </a:solidFill>
              </a:rPr>
              <a:t>deltamanagement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6" grpId="0"/>
      <p:bldP spid="4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07950" y="3184525"/>
            <a:ext cx="1727200" cy="865188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err="1">
                <a:solidFill>
                  <a:srgbClr val="FFFFFF"/>
                </a:solidFill>
              </a:rPr>
              <a:t>Sluice</a:t>
            </a:r>
            <a:r>
              <a:rPr lang="nl-NL" sz="1400" dirty="0">
                <a:solidFill>
                  <a:srgbClr val="FFFFFF"/>
                </a:solidFill>
              </a:rPr>
              <a:t> </a:t>
            </a:r>
            <a:r>
              <a:rPr lang="nl-NL" sz="1400" dirty="0" err="1">
                <a:solidFill>
                  <a:srgbClr val="FFFFFF"/>
                </a:solidFill>
              </a:rPr>
              <a:t>HVliet</a:t>
            </a:r>
            <a:endParaRPr lang="nl-NL" sz="140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FFFFFF"/>
                </a:solidFill>
              </a:rPr>
              <a:t>VZM </a:t>
            </a:r>
            <a:r>
              <a:rPr lang="nl-NL" sz="1400" dirty="0" err="1">
                <a:solidFill>
                  <a:srgbClr val="FFFFFF"/>
                </a:solidFill>
              </a:rPr>
              <a:t>fresh</a:t>
            </a:r>
            <a:endParaRPr lang="nl-NL" sz="140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err="1">
                <a:solidFill>
                  <a:srgbClr val="FFFFFF"/>
                </a:solidFill>
              </a:rPr>
              <a:t>Bubble-screen</a:t>
            </a:r>
            <a:endParaRPr lang="nl-NL" sz="1400" dirty="0">
              <a:solidFill>
                <a:srgbClr val="FFFFFF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786314" y="0"/>
            <a:ext cx="4357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ct val="90000"/>
              <a:defRPr/>
            </a:pPr>
            <a:r>
              <a:rPr lang="nl-NL" b="1" spc="-50" dirty="0" err="1" smtClean="0">
                <a:solidFill>
                  <a:schemeClr val="bg1"/>
                </a:solidFill>
                <a:latin typeface="+mn-lt"/>
                <a:cs typeface="Helvetica Neue Medium"/>
              </a:rPr>
              <a:t>Exa</a:t>
            </a:r>
            <a:r>
              <a:rPr lang="nl-NL" spc="-50" dirty="0" err="1" smtClean="0">
                <a:solidFill>
                  <a:schemeClr val="bg1"/>
                </a:solidFill>
                <a:latin typeface="+mn-lt"/>
                <a:cs typeface="Helvetica Neue Medium"/>
              </a:rPr>
              <a:t>mple</a:t>
            </a:r>
            <a:r>
              <a:rPr lang="nl-NL" spc="-50" dirty="0" smtClean="0">
                <a:solidFill>
                  <a:schemeClr val="bg1"/>
                </a:solidFill>
                <a:latin typeface="+mn-lt"/>
                <a:cs typeface="Helvetica Neue Medium"/>
              </a:rPr>
              <a:t> ADM in Dutch Delta Program: </a:t>
            </a:r>
            <a:r>
              <a:rPr lang="nl-NL" spc="-50" dirty="0" err="1" smtClean="0">
                <a:solidFill>
                  <a:schemeClr val="bg1"/>
                </a:solidFill>
                <a:latin typeface="+mn-lt"/>
                <a:cs typeface="Helvetica Neue Medium"/>
              </a:rPr>
              <a:t>f</a:t>
            </a:r>
            <a:r>
              <a:rPr lang="nl-NL" b="1" spc="-50" dirty="0" err="1" smtClean="0">
                <a:solidFill>
                  <a:schemeClr val="bg1"/>
                </a:solidFill>
                <a:latin typeface="+mn-lt"/>
                <a:cs typeface="Helvetica Neue Medium"/>
              </a:rPr>
              <a:t>reshwatersupply</a:t>
            </a:r>
            <a:r>
              <a:rPr lang="nl-NL" b="1" spc="-50" dirty="0" smtClean="0">
                <a:solidFill>
                  <a:schemeClr val="bg1"/>
                </a:solidFill>
                <a:latin typeface="+mn-lt"/>
                <a:cs typeface="Helvetica Neue Medium"/>
              </a:rPr>
              <a:t> </a:t>
            </a:r>
            <a:r>
              <a:rPr lang="nl-NL" spc="-50" dirty="0">
                <a:solidFill>
                  <a:schemeClr val="bg1"/>
                </a:solidFill>
                <a:latin typeface="+mn-lt"/>
                <a:cs typeface="Helvetica Neue Medium"/>
              </a:rPr>
              <a:t> </a:t>
            </a:r>
            <a:r>
              <a:rPr lang="nl-NL" b="1" spc="-50" dirty="0" err="1" smtClean="0">
                <a:solidFill>
                  <a:schemeClr val="bg1"/>
                </a:solidFill>
                <a:latin typeface="+mn-lt"/>
                <a:cs typeface="Helvetica Neue Medium"/>
              </a:rPr>
              <a:t>South-western</a:t>
            </a:r>
            <a:r>
              <a:rPr lang="nl-NL" b="1" spc="-50" dirty="0" smtClean="0">
                <a:solidFill>
                  <a:schemeClr val="bg1"/>
                </a:solidFill>
                <a:latin typeface="+mn-lt"/>
                <a:cs typeface="Helvetica Neue Medium"/>
              </a:rPr>
              <a:t> </a:t>
            </a:r>
            <a:r>
              <a:rPr lang="nl-NL" b="1" spc="-50" dirty="0">
                <a:solidFill>
                  <a:schemeClr val="bg1"/>
                </a:solidFill>
                <a:latin typeface="+mn-lt"/>
                <a:cs typeface="Helvetica Neue Medium"/>
              </a:rPr>
              <a:t>Delta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411413" y="2470150"/>
            <a:ext cx="2303462" cy="865188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Bubble-screen</a:t>
            </a:r>
            <a:r>
              <a:rPr lang="nl-NL" sz="1200" dirty="0">
                <a:solidFill>
                  <a:srgbClr val="FFFFFF"/>
                </a:solidFill>
              </a:rPr>
              <a:t> PLUS +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in </a:t>
            </a: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watersystem</a:t>
            </a:r>
            <a:r>
              <a:rPr lang="nl-NL" sz="1200" dirty="0">
                <a:solidFill>
                  <a:srgbClr val="FFFFFF"/>
                </a:solidFill>
              </a:rPr>
              <a:t> and </a:t>
            </a:r>
            <a:r>
              <a:rPr lang="nl-NL" sz="1200" dirty="0" err="1">
                <a:solidFill>
                  <a:srgbClr val="FFFFFF"/>
                </a:solidFill>
              </a:rPr>
              <a:t>by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users</a:t>
            </a: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5" name="Tekstvak 55"/>
          <p:cNvSpPr txBox="1">
            <a:spLocks noChangeArrowheads="1"/>
          </p:cNvSpPr>
          <p:nvPr/>
        </p:nvSpPr>
        <p:spPr bwMode="auto">
          <a:xfrm>
            <a:off x="1781984" y="104140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2020</a:t>
            </a:r>
          </a:p>
        </p:txBody>
      </p:sp>
      <p:sp>
        <p:nvSpPr>
          <p:cNvPr id="6" name="Tekstvak 56"/>
          <p:cNvSpPr txBox="1">
            <a:spLocks noChangeArrowheads="1"/>
          </p:cNvSpPr>
          <p:nvPr/>
        </p:nvSpPr>
        <p:spPr bwMode="auto">
          <a:xfrm>
            <a:off x="4774422" y="1052513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2050</a:t>
            </a:r>
          </a:p>
        </p:txBody>
      </p:sp>
      <p:sp>
        <p:nvSpPr>
          <p:cNvPr id="7" name="Tekstvak 57"/>
          <p:cNvSpPr txBox="1">
            <a:spLocks noChangeArrowheads="1"/>
          </p:cNvSpPr>
          <p:nvPr/>
        </p:nvSpPr>
        <p:spPr bwMode="auto">
          <a:xfrm>
            <a:off x="7901002" y="1063625"/>
            <a:ext cx="6206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2100</a:t>
            </a:r>
          </a:p>
        </p:txBody>
      </p:sp>
      <p:cxnSp>
        <p:nvCxnSpPr>
          <p:cNvPr id="8" name="Rechte verbindingslijn 7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2402667" y="1179900"/>
            <a:ext cx="2371755" cy="1111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9" name="Rechte verbindingslijn 8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5395105" y="1191013"/>
            <a:ext cx="2505897" cy="11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0" name="Tekstvak 55"/>
          <p:cNvSpPr txBox="1">
            <a:spLocks noChangeArrowheads="1"/>
          </p:cNvSpPr>
          <p:nvPr/>
        </p:nvSpPr>
        <p:spPr bwMode="auto">
          <a:xfrm>
            <a:off x="1781984" y="1350963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2020</a:t>
            </a:r>
          </a:p>
        </p:txBody>
      </p:sp>
      <p:sp>
        <p:nvSpPr>
          <p:cNvPr id="11" name="Tekstvak 56"/>
          <p:cNvSpPr txBox="1">
            <a:spLocks noChangeArrowheads="1"/>
          </p:cNvSpPr>
          <p:nvPr/>
        </p:nvSpPr>
        <p:spPr bwMode="auto">
          <a:xfrm>
            <a:off x="3076590" y="1350963"/>
            <a:ext cx="6206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2050</a:t>
            </a:r>
          </a:p>
        </p:txBody>
      </p:sp>
      <p:sp>
        <p:nvSpPr>
          <p:cNvPr id="12" name="Tekstvak 57"/>
          <p:cNvSpPr txBox="1">
            <a:spLocks noChangeArrowheads="1"/>
          </p:cNvSpPr>
          <p:nvPr/>
        </p:nvSpPr>
        <p:spPr bwMode="auto">
          <a:xfrm>
            <a:off x="4374372" y="1350963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2100</a:t>
            </a:r>
          </a:p>
        </p:txBody>
      </p:sp>
      <p:cxnSp>
        <p:nvCxnSpPr>
          <p:cNvPr id="13" name="Rechte verbindingslijn 12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2402667" y="1489463"/>
            <a:ext cx="67392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4" name="Rechte verbindingslijn 13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3697274" y="1489463"/>
            <a:ext cx="67709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5" name="Tekstvak 65"/>
          <p:cNvSpPr txBox="1">
            <a:spLocks noChangeArrowheads="1"/>
          </p:cNvSpPr>
          <p:nvPr/>
        </p:nvSpPr>
        <p:spPr bwMode="auto">
          <a:xfrm>
            <a:off x="3635896" y="1484313"/>
            <a:ext cx="1584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200" dirty="0" err="1" smtClean="0">
                <a:latin typeface="+mn-lt"/>
                <a:ea typeface="MS PGothic" pitchFamily="34" charset="-128"/>
              </a:rPr>
              <a:t>Busy</a:t>
            </a:r>
            <a:r>
              <a:rPr lang="nl-NL" sz="1200" dirty="0" smtClean="0">
                <a:latin typeface="+mn-lt"/>
                <a:ea typeface="MS PGothic" pitchFamily="34" charset="-128"/>
              </a:rPr>
              <a:t> (slow CC)</a:t>
            </a:r>
            <a:endParaRPr lang="nl-NL" sz="1200" dirty="0">
              <a:latin typeface="+mn-lt"/>
              <a:ea typeface="MS PGothic" pitchFamily="34" charset="-128"/>
            </a:endParaRP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0" y="5013325"/>
            <a:ext cx="3779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0">
                <a:latin typeface="+mn-lt"/>
              </a:rPr>
              <a:t>** Possibly in combination with temporary closure of Hollandsche IJsselkering (in situation of storm or low river discharge rates)</a:t>
            </a:r>
          </a:p>
        </p:txBody>
      </p:sp>
      <p:cxnSp>
        <p:nvCxnSpPr>
          <p:cNvPr id="17" name="Rechte verbindingslijn met pijl 16"/>
          <p:cNvCxnSpPr>
            <a:cxnSpLocks noChangeShapeType="1"/>
            <a:stCxn id="2" idx="3"/>
            <a:endCxn id="4" idx="1"/>
          </p:cNvCxnSpPr>
          <p:nvPr/>
        </p:nvCxnSpPr>
        <p:spPr bwMode="auto">
          <a:xfrm flipV="1">
            <a:off x="1835150" y="2903538"/>
            <a:ext cx="576263" cy="714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8" name="Rechte verbindingslijn met pijl 17"/>
          <p:cNvCxnSpPr>
            <a:cxnSpLocks noChangeShapeType="1"/>
            <a:stCxn id="2" idx="3"/>
            <a:endCxn id="19" idx="1"/>
          </p:cNvCxnSpPr>
          <p:nvPr/>
        </p:nvCxnSpPr>
        <p:spPr bwMode="auto">
          <a:xfrm>
            <a:off x="1835150" y="3617913"/>
            <a:ext cx="576263" cy="6619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9" name="Afgeronde rechthoek 18"/>
          <p:cNvSpPr/>
          <p:nvPr/>
        </p:nvSpPr>
        <p:spPr>
          <a:xfrm>
            <a:off x="2411413" y="3762375"/>
            <a:ext cx="3506787" cy="1035050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KWA + step 1 en 2 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20" name="Afgeronde rechthoek 19"/>
          <p:cNvSpPr/>
          <p:nvPr/>
        </p:nvSpPr>
        <p:spPr>
          <a:xfrm>
            <a:off x="2411413" y="4437063"/>
            <a:ext cx="1655762" cy="3413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step 1: </a:t>
            </a:r>
            <a:r>
              <a:rPr lang="nl-NL" sz="1200" dirty="0">
                <a:solidFill>
                  <a:srgbClr val="FFFFFF"/>
                </a:solidFill>
                <a:sym typeface="Wingdings" pitchFamily="2" charset="2"/>
              </a:rPr>
              <a:t>15 m/s</a:t>
            </a: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427538" y="4437063"/>
            <a:ext cx="1490662" cy="339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step 2: </a:t>
            </a:r>
            <a:r>
              <a:rPr lang="nl-NL" sz="1200" dirty="0">
                <a:solidFill>
                  <a:srgbClr val="FFFFFF"/>
                </a:solidFill>
                <a:sym typeface="Wingdings" pitchFamily="2" charset="2"/>
              </a:rPr>
              <a:t>24 m/s</a:t>
            </a:r>
            <a:endParaRPr lang="nl-NL" sz="1200" dirty="0">
              <a:solidFill>
                <a:srgbClr val="FFFFFF"/>
              </a:solidFill>
            </a:endParaRPr>
          </a:p>
        </p:txBody>
      </p:sp>
      <p:cxnSp>
        <p:nvCxnSpPr>
          <p:cNvPr id="22" name="Rechte verbindingslijn met pijl 21"/>
          <p:cNvCxnSpPr>
            <a:stCxn id="20" idx="3"/>
            <a:endCxn id="21" idx="1"/>
          </p:cNvCxnSpPr>
          <p:nvPr/>
        </p:nvCxnSpPr>
        <p:spPr>
          <a:xfrm flipV="1">
            <a:off x="4067175" y="4606925"/>
            <a:ext cx="360363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cxnSpLocks noChangeShapeType="1"/>
            <a:stCxn id="19" idx="3"/>
            <a:endCxn id="25" idx="1"/>
          </p:cNvCxnSpPr>
          <p:nvPr/>
        </p:nvCxnSpPr>
        <p:spPr bwMode="auto">
          <a:xfrm flipV="1">
            <a:off x="5918200" y="2844800"/>
            <a:ext cx="454025" cy="1435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4" name="Gebogen verbindingslijn 14"/>
          <p:cNvCxnSpPr>
            <a:stCxn id="4" idx="3"/>
          </p:cNvCxnSpPr>
          <p:nvPr/>
        </p:nvCxnSpPr>
        <p:spPr>
          <a:xfrm>
            <a:off x="4714875" y="2903538"/>
            <a:ext cx="217488" cy="8810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fgeronde rechthoek 24"/>
          <p:cNvSpPr/>
          <p:nvPr/>
        </p:nvSpPr>
        <p:spPr>
          <a:xfrm>
            <a:off x="6372225" y="2276475"/>
            <a:ext cx="2160588" cy="1135063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Structural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alternative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supply</a:t>
            </a:r>
            <a:r>
              <a:rPr lang="nl-NL" sz="1200" dirty="0">
                <a:solidFill>
                  <a:srgbClr val="FFFFFF"/>
                </a:solidFill>
              </a:rPr>
              <a:t> of </a:t>
            </a:r>
            <a:r>
              <a:rPr lang="nl-NL" sz="1200" dirty="0" err="1">
                <a:solidFill>
                  <a:srgbClr val="FFFFFF"/>
                </a:solidFill>
              </a:rPr>
              <a:t>fresh</a:t>
            </a:r>
            <a:r>
              <a:rPr lang="nl-NL" sz="1200" dirty="0">
                <a:solidFill>
                  <a:srgbClr val="FFFFFF"/>
                </a:solidFill>
              </a:rPr>
              <a:t> water to West NL. + </a:t>
            </a: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26" name="Afgeronde rechthoek 25"/>
          <p:cNvSpPr/>
          <p:nvPr/>
        </p:nvSpPr>
        <p:spPr>
          <a:xfrm>
            <a:off x="6407150" y="5013325"/>
            <a:ext cx="2125663" cy="892175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Accept </a:t>
            </a:r>
            <a:r>
              <a:rPr lang="nl-NL" sz="1200" dirty="0" err="1">
                <a:solidFill>
                  <a:srgbClr val="FFFFFF"/>
                </a:solidFill>
              </a:rPr>
              <a:t>shortage</a:t>
            </a:r>
            <a:r>
              <a:rPr lang="nl-NL" sz="1200" dirty="0">
                <a:solidFill>
                  <a:srgbClr val="FFFFFF"/>
                </a:solidFill>
              </a:rPr>
              <a:t> 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 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6407150" y="3746500"/>
            <a:ext cx="2125663" cy="1050925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KWA+ step 3**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+</a:t>
            </a: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 *</a:t>
            </a:r>
          </a:p>
        </p:txBody>
      </p:sp>
      <p:sp>
        <p:nvSpPr>
          <p:cNvPr id="28" name="Afgeronde rechthoek 27"/>
          <p:cNvSpPr/>
          <p:nvPr/>
        </p:nvSpPr>
        <p:spPr>
          <a:xfrm>
            <a:off x="6630988" y="4457700"/>
            <a:ext cx="1685925" cy="339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stap 3: &gt; 24 m/s</a:t>
            </a:r>
          </a:p>
        </p:txBody>
      </p:sp>
      <p:cxnSp>
        <p:nvCxnSpPr>
          <p:cNvPr id="29" name="Rechte verbindingslijn met pijl 28"/>
          <p:cNvCxnSpPr>
            <a:cxnSpLocks noChangeShapeType="1"/>
            <a:stCxn id="19" idx="3"/>
            <a:endCxn id="26" idx="1"/>
          </p:cNvCxnSpPr>
          <p:nvPr/>
        </p:nvCxnSpPr>
        <p:spPr bwMode="auto">
          <a:xfrm>
            <a:off x="5918200" y="4279900"/>
            <a:ext cx="488950" cy="11795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30" name="Rechte verbindingslijn met pijl 29"/>
          <p:cNvCxnSpPr>
            <a:cxnSpLocks noChangeShapeType="1"/>
            <a:stCxn id="19" idx="3"/>
            <a:endCxn id="27" idx="1"/>
          </p:cNvCxnSpPr>
          <p:nvPr/>
        </p:nvCxnSpPr>
        <p:spPr bwMode="auto">
          <a:xfrm flipV="1">
            <a:off x="5918200" y="4271963"/>
            <a:ext cx="488950" cy="79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1" name="Tekstvak 52"/>
          <p:cNvSpPr txBox="1">
            <a:spLocks noChangeArrowheads="1"/>
          </p:cNvSpPr>
          <p:nvPr/>
        </p:nvSpPr>
        <p:spPr bwMode="auto">
          <a:xfrm>
            <a:off x="2843213" y="5919788"/>
            <a:ext cx="3024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Water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conservation</a:t>
            </a: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, more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crop</a:t>
            </a: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 per drop etc.</a:t>
            </a:r>
            <a:endParaRPr lang="nl-NL" sz="1200" i="1" dirty="0">
              <a:solidFill>
                <a:srgbClr val="FF6600"/>
              </a:solidFill>
              <a:latin typeface="+mn-lt"/>
              <a:cs typeface="Gloria Hallelujah" charset="0"/>
            </a:endParaRPr>
          </a:p>
        </p:txBody>
      </p:sp>
      <p:cxnSp>
        <p:nvCxnSpPr>
          <p:cNvPr id="32" name="Gebogen verbindingslijn 34"/>
          <p:cNvCxnSpPr>
            <a:endCxn id="26" idx="2"/>
          </p:cNvCxnSpPr>
          <p:nvPr/>
        </p:nvCxnSpPr>
        <p:spPr>
          <a:xfrm flipV="1">
            <a:off x="4787900" y="5905500"/>
            <a:ext cx="2681288" cy="331788"/>
          </a:xfrm>
          <a:prstGeom prst="bentConnector2">
            <a:avLst/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bogen verbindingslijn 32"/>
          <p:cNvCxnSpPr/>
          <p:nvPr/>
        </p:nvCxnSpPr>
        <p:spPr>
          <a:xfrm>
            <a:off x="5146675" y="1989138"/>
            <a:ext cx="2305050" cy="287337"/>
          </a:xfrm>
          <a:prstGeom prst="bentConnector3">
            <a:avLst>
              <a:gd name="adj1" fmla="val 100043"/>
            </a:avLst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vak 52"/>
          <p:cNvSpPr txBox="1">
            <a:spLocks noChangeArrowheads="1"/>
          </p:cNvSpPr>
          <p:nvPr/>
        </p:nvSpPr>
        <p:spPr bwMode="auto">
          <a:xfrm>
            <a:off x="3203575" y="1773238"/>
            <a:ext cx="252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Prepare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structural</a:t>
            </a: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alternative</a:t>
            </a: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supply</a:t>
            </a:r>
            <a:endParaRPr lang="nl-NL" sz="1200" i="1" dirty="0">
              <a:solidFill>
                <a:srgbClr val="FF6600"/>
              </a:solidFill>
              <a:latin typeface="+mn-lt"/>
              <a:cs typeface="Gloria Hallelujah" charset="0"/>
            </a:endParaRPr>
          </a:p>
        </p:txBody>
      </p:sp>
      <p:sp>
        <p:nvSpPr>
          <p:cNvPr id="35" name="Rechthoek 34"/>
          <p:cNvSpPr>
            <a:spLocks noChangeArrowheads="1"/>
          </p:cNvSpPr>
          <p:nvPr/>
        </p:nvSpPr>
        <p:spPr bwMode="auto">
          <a:xfrm>
            <a:off x="5795963" y="1484313"/>
            <a:ext cx="3348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0">
                <a:solidFill>
                  <a:srgbClr val="000000"/>
                </a:solidFill>
                <a:latin typeface="+mn-lt"/>
              </a:rPr>
              <a:t>* A.o. Roode Vaart and optimization “Bernisse-Brielsemeer-systeem”</a:t>
            </a:r>
          </a:p>
        </p:txBody>
      </p:sp>
      <p:sp>
        <p:nvSpPr>
          <p:cNvPr id="36" name="Tekstvak 65"/>
          <p:cNvSpPr txBox="1">
            <a:spLocks noChangeArrowheads="1"/>
          </p:cNvSpPr>
          <p:nvPr/>
        </p:nvSpPr>
        <p:spPr bwMode="auto">
          <a:xfrm>
            <a:off x="6889647" y="1268413"/>
            <a:ext cx="16417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 dirty="0" smtClean="0">
                <a:latin typeface="+mn-lt"/>
                <a:ea typeface="MS PGothic" pitchFamily="34" charset="-128"/>
              </a:rPr>
              <a:t>Warm (</a:t>
            </a:r>
            <a:r>
              <a:rPr lang="nl-NL" sz="1200" dirty="0" err="1" smtClean="0">
                <a:latin typeface="+mn-lt"/>
                <a:ea typeface="MS PGothic" pitchFamily="34" charset="-128"/>
              </a:rPr>
              <a:t>rapid</a:t>
            </a:r>
            <a:r>
              <a:rPr lang="nl-NL" sz="1200" dirty="0" smtClean="0">
                <a:latin typeface="+mn-lt"/>
                <a:ea typeface="MS PGothic" pitchFamily="34" charset="-128"/>
              </a:rPr>
              <a:t> CC)</a:t>
            </a:r>
            <a:endParaRPr lang="nl-NL" sz="1200" dirty="0">
              <a:latin typeface="+mn-lt"/>
              <a:ea typeface="MS PGothic" pitchFamily="34" charset="-128"/>
            </a:endParaRPr>
          </a:p>
        </p:txBody>
      </p:sp>
      <p:sp>
        <p:nvSpPr>
          <p:cNvPr id="38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466725" y="6611938"/>
            <a:ext cx="1905000" cy="119062"/>
          </a:xfrm>
          <a:prstGeom prst="rect">
            <a:avLst/>
          </a:prstGeom>
          <a:noFill/>
        </p:spPr>
        <p:txBody>
          <a:bodyPr/>
          <a:lstStyle/>
          <a:p>
            <a:fld id="{94D33742-C6CA-4051-8698-AE51BF566DBC}" type="slidenum">
              <a:rPr lang="nl-NL" smtClean="0">
                <a:latin typeface="Calibri" pitchFamily="34" charset="0"/>
                <a:cs typeface="Arial" pitchFamily="34" charset="0"/>
              </a:rPr>
              <a:pPr/>
              <a:t>5</a:t>
            </a:fld>
            <a:endParaRPr lang="nl-NL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0" grpId="0"/>
      <p:bldP spid="11" grpId="0"/>
      <p:bldP spid="12" grpId="0"/>
      <p:bldP spid="15" grpId="0"/>
      <p:bldP spid="16" grpId="0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31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F20337-ACC1-471C-A405-7D5F0FA922C0}" type="slidenum">
              <a:rPr lang="nl-NL" smtClean="0"/>
              <a:pPr/>
              <a:t>6</a:t>
            </a:fld>
            <a:endParaRPr lang="nl-NL" smtClean="0"/>
          </a:p>
        </p:txBody>
      </p:sp>
      <p:sp>
        <p:nvSpPr>
          <p:cNvPr id="5" name="Rechthoek 4"/>
          <p:cNvSpPr/>
          <p:nvPr/>
        </p:nvSpPr>
        <p:spPr>
          <a:xfrm>
            <a:off x="3714744" y="-24"/>
            <a:ext cx="5429256" cy="92333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r"/>
            <a:r>
              <a:rPr lang="nl-NL" dirty="0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“</a:t>
            </a:r>
            <a:r>
              <a:rPr lang="nl-NL" dirty="0" err="1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Strengthening</a:t>
            </a:r>
            <a:r>
              <a:rPr lang="nl-NL" dirty="0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strategic</a:t>
            </a:r>
            <a:r>
              <a:rPr lang="nl-NL" dirty="0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 delta planning </a:t>
            </a:r>
            <a:r>
              <a:rPr lang="nl-NL" dirty="0" err="1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processes</a:t>
            </a:r>
            <a:r>
              <a:rPr lang="nl-NL" dirty="0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 in Bangladesh, the </a:t>
            </a:r>
            <a:r>
              <a:rPr lang="nl-NL" dirty="0" err="1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Netherlands</a:t>
            </a:r>
            <a:r>
              <a:rPr lang="nl-NL" dirty="0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, Vietnam and </a:t>
            </a:r>
            <a:r>
              <a:rPr lang="nl-NL" dirty="0" err="1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beyond</a:t>
            </a:r>
            <a:r>
              <a:rPr lang="nl-NL" dirty="0" smtClean="0">
                <a:solidFill>
                  <a:schemeClr val="bg1"/>
                </a:solidFill>
                <a:latin typeface="+mn-lt"/>
                <a:cs typeface="Courier New" pitchFamily="49" charset="0"/>
              </a:rPr>
              <a:t> (*)” </a:t>
            </a:r>
            <a:endParaRPr lang="nl-N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51520" y="2420888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/>
            </a:pP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the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formation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and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change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over time of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various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stakeholder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coalitions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</a:p>
          <a:p>
            <a:pPr marL="457200" indent="-457200">
              <a:buAutoNum type="alphaUcPeriod"/>
            </a:pP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the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role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of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technological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advances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and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innovative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solutions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in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longer-term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delta management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processes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</a:p>
          <a:p>
            <a:pPr marL="457200" indent="-457200">
              <a:buAutoNum type="alphaUcPeriod"/>
            </a:pP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the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availability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of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tools 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and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approaches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that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support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participatory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processes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to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enable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better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connections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between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delta planners and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their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broader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environment" </a:t>
            </a:r>
            <a:endParaRPr lang="nl-NL" dirty="0">
              <a:latin typeface="+mn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292080" y="2420888"/>
            <a:ext cx="37981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"In planning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processes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,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social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robust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solutions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could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ideally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refer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to: </a:t>
            </a:r>
          </a:p>
          <a:p>
            <a:endParaRPr lang="nl-NL" b="0" dirty="0" smtClean="0">
              <a:solidFill>
                <a:srgbClr val="000000"/>
              </a:solidFill>
              <a:latin typeface="+mn-lt"/>
              <a:cs typeface="Courier New" pitchFamily="49" charset="0"/>
            </a:endParaRPr>
          </a:p>
          <a:p>
            <a:pPr marL="342900" indent="-342900">
              <a:buAutoNum type="romanLcParenR"/>
            </a:pP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solutions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that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are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accepted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by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all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actors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involved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in planning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processes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-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although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solutions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might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change</a:t>
            </a:r>
            <a:r>
              <a:rPr lang="nl-NL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(e.g.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costs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, outlook,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multifunctionality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)</a:t>
            </a:r>
          </a:p>
          <a:p>
            <a:pPr marL="342900" indent="-342900">
              <a:buAutoNum type="romanLcParenR"/>
            </a:pP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acceptance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of the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solution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is </a:t>
            </a:r>
            <a:r>
              <a:rPr lang="nl-NL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maintained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by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the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involved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actors</a:t>
            </a:r>
            <a:r>
              <a:rPr lang="nl-NL" b="0" dirty="0" smtClean="0">
                <a:solidFill>
                  <a:srgbClr val="000000"/>
                </a:solidFill>
                <a:latin typeface="+mn-lt"/>
                <a:cs typeface="Courier New" pitchFamily="49" charset="0"/>
              </a:rPr>
              <a:t>" </a:t>
            </a:r>
            <a:endParaRPr lang="nl-NL" dirty="0">
              <a:latin typeface="+mn-lt"/>
            </a:endParaRPr>
          </a:p>
        </p:txBody>
      </p:sp>
      <p:sp>
        <p:nvSpPr>
          <p:cNvPr id="9" name="PIJL-LINKS en -RECHTS 8"/>
          <p:cNvSpPr/>
          <p:nvPr/>
        </p:nvSpPr>
        <p:spPr>
          <a:xfrm>
            <a:off x="4788024" y="1484784"/>
            <a:ext cx="504056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508104" y="141277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u="sng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Socially</a:t>
            </a:r>
            <a:r>
              <a:rPr lang="nl-NL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robust</a:t>
            </a:r>
            <a:r>
              <a:rPr lang="nl-NL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solutions</a:t>
            </a:r>
            <a:r>
              <a:rPr lang="nl-NL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</a:p>
        </p:txBody>
      </p:sp>
      <p:sp>
        <p:nvSpPr>
          <p:cNvPr id="11" name="Rechthoek 10"/>
          <p:cNvSpPr/>
          <p:nvPr/>
        </p:nvSpPr>
        <p:spPr>
          <a:xfrm>
            <a:off x="107504" y="11375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Project </a:t>
            </a:r>
            <a:r>
              <a:rPr lang="nl-NL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proposal</a:t>
            </a:r>
            <a:r>
              <a:rPr lang="nl-NL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: “...</a:t>
            </a:r>
            <a:r>
              <a:rPr lang="nl-NL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crucial</a:t>
            </a:r>
            <a:r>
              <a:rPr lang="nl-NL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elements</a:t>
            </a:r>
            <a:r>
              <a:rPr lang="nl-NL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that</a:t>
            </a:r>
            <a:r>
              <a:rPr lang="nl-NL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together</a:t>
            </a:r>
            <a:r>
              <a:rPr lang="nl-NL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heavily</a:t>
            </a:r>
            <a:r>
              <a:rPr lang="nl-NL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influence</a:t>
            </a:r>
            <a:r>
              <a:rPr lang="nl-NL" b="0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</a:t>
            </a:r>
            <a:r>
              <a:rPr lang="nl-NL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the fit of delta planning </a:t>
            </a:r>
            <a:r>
              <a:rPr lang="nl-NL" u="sng" dirty="0" err="1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within</a:t>
            </a:r>
            <a:r>
              <a:rPr lang="nl-NL" u="sng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 society</a:t>
            </a:r>
            <a:r>
              <a:rPr lang="nl-NL" b="0" u="sng" dirty="0" smtClean="0">
                <a:solidFill>
                  <a:srgbClr val="000000"/>
                </a:solidFill>
                <a:latin typeface="Verdana"/>
                <a:cs typeface="Courier New" pitchFamily="49" charset="0"/>
              </a:rPr>
              <a:t>: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724128" y="6396335"/>
            <a:ext cx="327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l-NL" sz="1200" b="0" dirty="0" smtClean="0">
                <a:solidFill>
                  <a:schemeClr val="bg1"/>
                </a:solidFill>
                <a:latin typeface="Verdana"/>
                <a:cs typeface="Courier New" pitchFamily="49" charset="0"/>
              </a:rPr>
              <a:t>(*) Project in NWO Program “</a:t>
            </a:r>
            <a:r>
              <a:rPr lang="nl-NL" sz="1200" b="0" dirty="0" err="1" smtClean="0">
                <a:solidFill>
                  <a:schemeClr val="bg1"/>
                </a:solidFill>
                <a:latin typeface="Verdana"/>
                <a:cs typeface="Courier New" pitchFamily="49" charset="0"/>
              </a:rPr>
              <a:t>Urbanising</a:t>
            </a:r>
            <a:r>
              <a:rPr lang="nl-NL" sz="1200" b="0" dirty="0" smtClean="0">
                <a:solidFill>
                  <a:schemeClr val="bg1"/>
                </a:solidFill>
                <a:latin typeface="Verdana"/>
                <a:cs typeface="Courier New" pitchFamily="49" charset="0"/>
              </a:rPr>
              <a:t> </a:t>
            </a:r>
            <a:r>
              <a:rPr lang="nl-NL" sz="1200" b="0" dirty="0" err="1" smtClean="0">
                <a:solidFill>
                  <a:schemeClr val="bg1"/>
                </a:solidFill>
                <a:latin typeface="Verdana"/>
                <a:cs typeface="Courier New" pitchFamily="49" charset="0"/>
              </a:rPr>
              <a:t>Deltas</a:t>
            </a:r>
            <a:r>
              <a:rPr lang="nl-NL" sz="1200" b="0" dirty="0" smtClean="0">
                <a:solidFill>
                  <a:schemeClr val="bg1"/>
                </a:solidFill>
                <a:latin typeface="Verdana"/>
                <a:cs typeface="Courier New" pitchFamily="49" charset="0"/>
              </a:rPr>
              <a:t> of the World” </a:t>
            </a:r>
          </a:p>
        </p:txBody>
      </p:sp>
      <p:sp>
        <p:nvSpPr>
          <p:cNvPr id="13" name="Ovaal 12"/>
          <p:cNvSpPr/>
          <p:nvPr/>
        </p:nvSpPr>
        <p:spPr>
          <a:xfrm>
            <a:off x="539552" y="5445224"/>
            <a:ext cx="2016224" cy="360040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al 13"/>
          <p:cNvSpPr/>
          <p:nvPr/>
        </p:nvSpPr>
        <p:spPr>
          <a:xfrm>
            <a:off x="5652120" y="2420888"/>
            <a:ext cx="2448272" cy="43204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ounded Rectangle 14"/>
          <p:cNvSpPr/>
          <p:nvPr/>
        </p:nvSpPr>
        <p:spPr>
          <a:xfrm>
            <a:off x="142876" y="5072074"/>
            <a:ext cx="428596" cy="4286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01024" y="2000240"/>
            <a:ext cx="428596" cy="4286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ep 40"/>
          <p:cNvGrpSpPr/>
          <p:nvPr/>
        </p:nvGrpSpPr>
        <p:grpSpPr>
          <a:xfrm>
            <a:off x="1500166" y="1142984"/>
            <a:ext cx="6264249" cy="2159818"/>
            <a:chOff x="107950" y="1773238"/>
            <a:chExt cx="8424863" cy="4464050"/>
          </a:xfrm>
        </p:grpSpPr>
        <p:sp>
          <p:nvSpPr>
            <p:cNvPr id="2" name="Afgeronde rechthoek 1"/>
            <p:cNvSpPr/>
            <p:nvPr/>
          </p:nvSpPr>
          <p:spPr>
            <a:xfrm>
              <a:off x="107950" y="3184525"/>
              <a:ext cx="1727200" cy="865188"/>
            </a:xfrm>
            <a:prstGeom prst="roundRect">
              <a:avLst/>
            </a:prstGeom>
            <a:solidFill>
              <a:srgbClr val="3366FF"/>
            </a:solidFill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 err="1">
                  <a:solidFill>
                    <a:srgbClr val="FFFFFF"/>
                  </a:solidFill>
                </a:rPr>
                <a:t>Sluice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HVliet</a:t>
              </a:r>
              <a:endParaRPr lang="nl-NL" sz="800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rgbClr val="FFFFFF"/>
                  </a:solidFill>
                </a:rPr>
                <a:t>VZM </a:t>
              </a:r>
              <a:r>
                <a:rPr lang="nl-NL" sz="800" dirty="0" err="1">
                  <a:solidFill>
                    <a:srgbClr val="FFFFFF"/>
                  </a:solidFill>
                </a:rPr>
                <a:t>fresh</a:t>
              </a:r>
              <a:endParaRPr lang="nl-NL" sz="800" dirty="0">
                <a:solidFill>
                  <a:srgbClr val="FFFFFF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 err="1">
                  <a:solidFill>
                    <a:srgbClr val="FFFFFF"/>
                  </a:solidFill>
                </a:rPr>
                <a:t>Bubble-screen</a:t>
              </a:r>
              <a:endParaRPr lang="nl-NL" sz="800" dirty="0">
                <a:solidFill>
                  <a:srgbClr val="FFFFFF"/>
                </a:solidFill>
              </a:endParaRPr>
            </a:p>
          </p:txBody>
        </p:sp>
        <p:sp>
          <p:nvSpPr>
            <p:cNvPr id="4" name="Afgeronde rechthoek 3"/>
            <p:cNvSpPr/>
            <p:nvPr/>
          </p:nvSpPr>
          <p:spPr>
            <a:xfrm>
              <a:off x="2411413" y="2470150"/>
              <a:ext cx="2303462" cy="865188"/>
            </a:xfrm>
            <a:prstGeom prst="roundRect">
              <a:avLst/>
            </a:prstGeom>
            <a:solidFill>
              <a:srgbClr val="3366FF"/>
            </a:solidFill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 err="1">
                  <a:solidFill>
                    <a:srgbClr val="FFFFFF"/>
                  </a:solidFill>
                </a:rPr>
                <a:t>Bubble-screen</a:t>
              </a:r>
              <a:r>
                <a:rPr lang="nl-NL" sz="800" dirty="0">
                  <a:solidFill>
                    <a:srgbClr val="FFFFFF"/>
                  </a:solidFill>
                </a:rPr>
                <a:t> PLUS +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 err="1">
                  <a:solidFill>
                    <a:srgbClr val="FFFFFF"/>
                  </a:solidFill>
                </a:rPr>
                <a:t>measures</a:t>
              </a:r>
              <a:r>
                <a:rPr lang="nl-NL" sz="800" dirty="0">
                  <a:solidFill>
                    <a:srgbClr val="FFFFFF"/>
                  </a:solidFill>
                </a:rPr>
                <a:t> in </a:t>
              </a:r>
              <a:r>
                <a:rPr lang="nl-NL" sz="800" dirty="0" err="1">
                  <a:solidFill>
                    <a:srgbClr val="FFFFFF"/>
                  </a:solidFill>
                </a:rPr>
                <a:t>regional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watersystem</a:t>
              </a:r>
              <a:r>
                <a:rPr lang="nl-NL" sz="800" dirty="0">
                  <a:solidFill>
                    <a:srgbClr val="FFFFFF"/>
                  </a:solidFill>
                </a:rPr>
                <a:t> and </a:t>
              </a:r>
              <a:r>
                <a:rPr lang="nl-NL" sz="800" dirty="0" err="1">
                  <a:solidFill>
                    <a:srgbClr val="FFFFFF"/>
                  </a:solidFill>
                </a:rPr>
                <a:t>by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freshwater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users</a:t>
              </a:r>
              <a:endParaRPr lang="nl-NL" sz="8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Rechte verbindingslijn met pijl 16"/>
            <p:cNvCxnSpPr>
              <a:cxnSpLocks noChangeShapeType="1"/>
              <a:stCxn id="2" idx="3"/>
              <a:endCxn id="4" idx="1"/>
            </p:cNvCxnSpPr>
            <p:nvPr/>
          </p:nvCxnSpPr>
          <p:spPr bwMode="auto">
            <a:xfrm flipV="1">
              <a:off x="1835150" y="2903538"/>
              <a:ext cx="576263" cy="71437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18" name="Rechte verbindingslijn met pijl 17"/>
            <p:cNvCxnSpPr>
              <a:cxnSpLocks noChangeShapeType="1"/>
              <a:stCxn id="2" idx="3"/>
              <a:endCxn id="19" idx="1"/>
            </p:cNvCxnSpPr>
            <p:nvPr/>
          </p:nvCxnSpPr>
          <p:spPr bwMode="auto">
            <a:xfrm>
              <a:off x="1835150" y="3617913"/>
              <a:ext cx="576263" cy="6619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sp>
          <p:nvSpPr>
            <p:cNvPr id="19" name="Afgeronde rechthoek 18"/>
            <p:cNvSpPr/>
            <p:nvPr/>
          </p:nvSpPr>
          <p:spPr>
            <a:xfrm>
              <a:off x="2411413" y="3762375"/>
              <a:ext cx="3506787" cy="1035050"/>
            </a:xfrm>
            <a:prstGeom prst="roundRect">
              <a:avLst/>
            </a:prstGeom>
            <a:solidFill>
              <a:srgbClr val="3366FF"/>
            </a:solidFill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rgbClr val="FFFFFF"/>
                  </a:solidFill>
                </a:rPr>
                <a:t>KWA + step 1 en 2 **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 err="1">
                  <a:solidFill>
                    <a:srgbClr val="FFFFFF"/>
                  </a:solidFill>
                </a:rPr>
                <a:t>regional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measures</a:t>
              </a:r>
              <a:r>
                <a:rPr lang="nl-NL" sz="800" dirty="0">
                  <a:solidFill>
                    <a:srgbClr val="FFFFFF"/>
                  </a:solidFill>
                </a:rPr>
                <a:t> and </a:t>
              </a:r>
              <a:r>
                <a:rPr lang="nl-NL" sz="800" dirty="0" err="1">
                  <a:solidFill>
                    <a:srgbClr val="FFFFFF"/>
                  </a:solidFill>
                </a:rPr>
                <a:t>freshwater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use</a:t>
              </a:r>
              <a:r>
                <a:rPr lang="nl-NL" sz="800" dirty="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20" name="Afgeronde rechthoek 19"/>
            <p:cNvSpPr/>
            <p:nvPr/>
          </p:nvSpPr>
          <p:spPr>
            <a:xfrm>
              <a:off x="2411413" y="4437063"/>
              <a:ext cx="1655762" cy="34131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rgbClr val="FFFFFF"/>
                  </a:solidFill>
                </a:rPr>
                <a:t>step 1: </a:t>
              </a:r>
              <a:r>
                <a:rPr lang="nl-NL" sz="800" dirty="0">
                  <a:solidFill>
                    <a:srgbClr val="FFFFFF"/>
                  </a:solidFill>
                  <a:sym typeface="Wingdings" pitchFamily="2" charset="2"/>
                </a:rPr>
                <a:t>15 m/s</a:t>
              </a:r>
              <a:endParaRPr lang="nl-NL" sz="800" dirty="0">
                <a:solidFill>
                  <a:srgbClr val="FFFFFF"/>
                </a:solidFill>
              </a:endParaRPr>
            </a:p>
          </p:txBody>
        </p:sp>
        <p:sp>
          <p:nvSpPr>
            <p:cNvPr id="21" name="Afgeronde rechthoek 20"/>
            <p:cNvSpPr/>
            <p:nvPr/>
          </p:nvSpPr>
          <p:spPr>
            <a:xfrm>
              <a:off x="4427538" y="4437063"/>
              <a:ext cx="1490662" cy="3397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rgbClr val="FFFFFF"/>
                  </a:solidFill>
                </a:rPr>
                <a:t>step 2: </a:t>
              </a:r>
              <a:r>
                <a:rPr lang="nl-NL" sz="800" dirty="0">
                  <a:solidFill>
                    <a:srgbClr val="FFFFFF"/>
                  </a:solidFill>
                  <a:sym typeface="Wingdings" pitchFamily="2" charset="2"/>
                </a:rPr>
                <a:t>24 m/s</a:t>
              </a:r>
              <a:endParaRPr lang="nl-NL" sz="800" dirty="0">
                <a:solidFill>
                  <a:srgbClr val="FFFFFF"/>
                </a:solidFill>
              </a:endParaRPr>
            </a:p>
          </p:txBody>
        </p:sp>
        <p:cxnSp>
          <p:nvCxnSpPr>
            <p:cNvPr id="22" name="Rechte verbindingslijn met pijl 21"/>
            <p:cNvCxnSpPr>
              <a:stCxn id="20" idx="3"/>
              <a:endCxn id="21" idx="1"/>
            </p:cNvCxnSpPr>
            <p:nvPr/>
          </p:nvCxnSpPr>
          <p:spPr>
            <a:xfrm flipV="1">
              <a:off x="4067175" y="4606925"/>
              <a:ext cx="360363" cy="158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/>
            <p:cNvCxnSpPr>
              <a:cxnSpLocks noChangeShapeType="1"/>
              <a:stCxn id="19" idx="3"/>
              <a:endCxn id="25" idx="1"/>
            </p:cNvCxnSpPr>
            <p:nvPr/>
          </p:nvCxnSpPr>
          <p:spPr bwMode="auto">
            <a:xfrm flipV="1">
              <a:off x="5918200" y="2844800"/>
              <a:ext cx="454025" cy="14351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24" name="Gebogen verbindingslijn 14"/>
            <p:cNvCxnSpPr>
              <a:stCxn id="4" idx="3"/>
            </p:cNvCxnSpPr>
            <p:nvPr/>
          </p:nvCxnSpPr>
          <p:spPr>
            <a:xfrm>
              <a:off x="4714875" y="2903538"/>
              <a:ext cx="217488" cy="881062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fgeronde rechthoek 24"/>
            <p:cNvSpPr/>
            <p:nvPr/>
          </p:nvSpPr>
          <p:spPr>
            <a:xfrm>
              <a:off x="6372225" y="2276475"/>
              <a:ext cx="2160588" cy="1135063"/>
            </a:xfrm>
            <a:prstGeom prst="roundRect">
              <a:avLst/>
            </a:prstGeom>
            <a:solidFill>
              <a:srgbClr val="3366FF"/>
            </a:solidFill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 err="1">
                  <a:solidFill>
                    <a:srgbClr val="FFFFFF"/>
                  </a:solidFill>
                </a:rPr>
                <a:t>Structural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alternative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supply</a:t>
              </a:r>
              <a:r>
                <a:rPr lang="nl-NL" sz="800" dirty="0">
                  <a:solidFill>
                    <a:srgbClr val="FFFFFF"/>
                  </a:solidFill>
                </a:rPr>
                <a:t> of </a:t>
              </a:r>
              <a:r>
                <a:rPr lang="nl-NL" sz="800" dirty="0" err="1">
                  <a:solidFill>
                    <a:srgbClr val="FFFFFF"/>
                  </a:solidFill>
                </a:rPr>
                <a:t>fresh</a:t>
              </a:r>
              <a:r>
                <a:rPr lang="nl-NL" sz="800" dirty="0">
                  <a:solidFill>
                    <a:srgbClr val="FFFFFF"/>
                  </a:solidFill>
                </a:rPr>
                <a:t> water to West NL. + </a:t>
              </a:r>
              <a:r>
                <a:rPr lang="nl-NL" sz="800" dirty="0" err="1">
                  <a:solidFill>
                    <a:srgbClr val="FFFFFF"/>
                  </a:solidFill>
                </a:rPr>
                <a:t>regional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measures</a:t>
              </a:r>
              <a:r>
                <a:rPr lang="nl-NL" sz="800" dirty="0">
                  <a:solidFill>
                    <a:srgbClr val="FFFFFF"/>
                  </a:solidFill>
                </a:rPr>
                <a:t> and </a:t>
              </a:r>
              <a:r>
                <a:rPr lang="nl-NL" sz="800" dirty="0" err="1">
                  <a:solidFill>
                    <a:srgbClr val="FFFFFF"/>
                  </a:solidFill>
                </a:rPr>
                <a:t>freshwater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use</a:t>
              </a:r>
              <a:r>
                <a:rPr lang="nl-NL" sz="800" dirty="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26" name="Afgeronde rechthoek 25"/>
            <p:cNvSpPr/>
            <p:nvPr/>
          </p:nvSpPr>
          <p:spPr>
            <a:xfrm>
              <a:off x="6407150" y="5013325"/>
              <a:ext cx="2125663" cy="892175"/>
            </a:xfrm>
            <a:prstGeom prst="roundRect">
              <a:avLst/>
            </a:prstGeom>
            <a:solidFill>
              <a:srgbClr val="3366FF"/>
            </a:solidFill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rgbClr val="FFFFFF"/>
                  </a:solidFill>
                </a:rPr>
                <a:t>Accept </a:t>
              </a:r>
              <a:r>
                <a:rPr lang="nl-NL" sz="800" dirty="0" err="1">
                  <a:solidFill>
                    <a:srgbClr val="FFFFFF"/>
                  </a:solidFill>
                </a:rPr>
                <a:t>shortage</a:t>
              </a:r>
              <a:r>
                <a:rPr lang="nl-NL" sz="800" dirty="0">
                  <a:solidFill>
                    <a:srgbClr val="FFFFFF"/>
                  </a:solidFill>
                </a:rPr>
                <a:t> +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 err="1">
                  <a:solidFill>
                    <a:srgbClr val="FFFFFF"/>
                  </a:solidFill>
                </a:rPr>
                <a:t>regional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measures</a:t>
              </a:r>
              <a:r>
                <a:rPr lang="nl-NL" sz="800" dirty="0">
                  <a:solidFill>
                    <a:srgbClr val="FFFFFF"/>
                  </a:solidFill>
                </a:rPr>
                <a:t>  and </a:t>
              </a:r>
              <a:r>
                <a:rPr lang="nl-NL" sz="800" dirty="0" err="1">
                  <a:solidFill>
                    <a:srgbClr val="FFFFFF"/>
                  </a:solidFill>
                </a:rPr>
                <a:t>freshwater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use</a:t>
              </a:r>
              <a:r>
                <a:rPr lang="nl-NL" sz="800" dirty="0">
                  <a:solidFill>
                    <a:srgbClr val="FFFFFF"/>
                  </a:solidFill>
                </a:rPr>
                <a:t> *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sz="800" dirty="0">
                <a:solidFill>
                  <a:srgbClr val="FFFFFF"/>
                </a:solidFill>
              </a:endParaRPr>
            </a:p>
          </p:txBody>
        </p:sp>
        <p:sp>
          <p:nvSpPr>
            <p:cNvPr id="27" name="Afgeronde rechthoek 26"/>
            <p:cNvSpPr/>
            <p:nvPr/>
          </p:nvSpPr>
          <p:spPr>
            <a:xfrm>
              <a:off x="6407150" y="3746500"/>
              <a:ext cx="2125663" cy="1050925"/>
            </a:xfrm>
            <a:prstGeom prst="roundRect">
              <a:avLst/>
            </a:prstGeom>
            <a:solidFill>
              <a:srgbClr val="3366FF"/>
            </a:solidFill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rgbClr val="FFFFFF"/>
                  </a:solidFill>
                </a:rPr>
                <a:t>KWA+ step 3**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rgbClr val="FFFFFF"/>
                  </a:solidFill>
                </a:rPr>
                <a:t>+</a:t>
              </a:r>
              <a:r>
                <a:rPr lang="nl-NL" sz="800" dirty="0" err="1">
                  <a:solidFill>
                    <a:srgbClr val="FFFFFF"/>
                  </a:solidFill>
                </a:rPr>
                <a:t>regional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measures</a:t>
              </a:r>
              <a:r>
                <a:rPr lang="nl-NL" sz="800" dirty="0">
                  <a:solidFill>
                    <a:srgbClr val="FFFFFF"/>
                  </a:solidFill>
                </a:rPr>
                <a:t>  and </a:t>
              </a:r>
              <a:r>
                <a:rPr lang="nl-NL" sz="800" dirty="0" err="1">
                  <a:solidFill>
                    <a:srgbClr val="FFFFFF"/>
                  </a:solidFill>
                </a:rPr>
                <a:t>freshwater</a:t>
              </a:r>
              <a:r>
                <a:rPr lang="nl-NL" sz="800" dirty="0">
                  <a:solidFill>
                    <a:srgbClr val="FFFFFF"/>
                  </a:solidFill>
                </a:rPr>
                <a:t> </a:t>
              </a:r>
              <a:r>
                <a:rPr lang="nl-NL" sz="800" dirty="0" err="1">
                  <a:solidFill>
                    <a:srgbClr val="FFFFFF"/>
                  </a:solidFill>
                </a:rPr>
                <a:t>use</a:t>
              </a:r>
              <a:r>
                <a:rPr lang="nl-NL" sz="800" dirty="0">
                  <a:solidFill>
                    <a:srgbClr val="FFFFFF"/>
                  </a:solidFill>
                </a:rPr>
                <a:t> *</a:t>
              </a:r>
            </a:p>
          </p:txBody>
        </p:sp>
        <p:sp>
          <p:nvSpPr>
            <p:cNvPr id="28" name="Afgeronde rechthoek 27"/>
            <p:cNvSpPr/>
            <p:nvPr/>
          </p:nvSpPr>
          <p:spPr>
            <a:xfrm>
              <a:off x="6630988" y="4457700"/>
              <a:ext cx="1685925" cy="33972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800" dirty="0">
                  <a:solidFill>
                    <a:srgbClr val="FFFFFF"/>
                  </a:solidFill>
                </a:rPr>
                <a:t>stap 3: &gt; 24 m/s</a:t>
              </a:r>
            </a:p>
          </p:txBody>
        </p:sp>
        <p:cxnSp>
          <p:nvCxnSpPr>
            <p:cNvPr id="29" name="Rechte verbindingslijn met pijl 28"/>
            <p:cNvCxnSpPr>
              <a:cxnSpLocks noChangeShapeType="1"/>
              <a:stCxn id="19" idx="3"/>
              <a:endCxn id="26" idx="1"/>
            </p:cNvCxnSpPr>
            <p:nvPr/>
          </p:nvCxnSpPr>
          <p:spPr bwMode="auto">
            <a:xfrm>
              <a:off x="5918200" y="4279900"/>
              <a:ext cx="488950" cy="1179513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cxnSp>
          <p:nvCxnSpPr>
            <p:cNvPr id="30" name="Rechte verbindingslijn met pijl 29"/>
            <p:cNvCxnSpPr>
              <a:cxnSpLocks noChangeShapeType="1"/>
              <a:stCxn id="19" idx="3"/>
              <a:endCxn id="27" idx="1"/>
            </p:cNvCxnSpPr>
            <p:nvPr/>
          </p:nvCxnSpPr>
          <p:spPr bwMode="auto">
            <a:xfrm flipV="1">
              <a:off x="5918200" y="4271963"/>
              <a:ext cx="488950" cy="793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/>
            </a:extLst>
          </p:spPr>
        </p:cxnSp>
        <p:sp>
          <p:nvSpPr>
            <p:cNvPr id="31" name="Tekstvak 52"/>
            <p:cNvSpPr txBox="1">
              <a:spLocks noChangeArrowheads="1"/>
            </p:cNvSpPr>
            <p:nvPr/>
          </p:nvSpPr>
          <p:spPr bwMode="auto">
            <a:xfrm>
              <a:off x="2843213" y="5919788"/>
              <a:ext cx="302493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nl-NL" sz="800" i="1" dirty="0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Water </a:t>
              </a:r>
              <a:r>
                <a:rPr lang="nl-NL" sz="800" i="1" dirty="0" err="1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conservation</a:t>
              </a:r>
              <a:r>
                <a:rPr lang="nl-NL" sz="800" i="1" dirty="0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, more </a:t>
              </a:r>
              <a:r>
                <a:rPr lang="nl-NL" sz="800" i="1" dirty="0" err="1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crop</a:t>
              </a:r>
              <a:r>
                <a:rPr lang="nl-NL" sz="800" i="1" dirty="0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 per drop etc.</a:t>
              </a:r>
              <a:endParaRPr lang="nl-NL" sz="800" i="1" dirty="0">
                <a:solidFill>
                  <a:srgbClr val="FF6600"/>
                </a:solidFill>
                <a:latin typeface="+mn-lt"/>
                <a:cs typeface="Gloria Hallelujah" charset="0"/>
              </a:endParaRPr>
            </a:p>
          </p:txBody>
        </p:sp>
        <p:cxnSp>
          <p:nvCxnSpPr>
            <p:cNvPr id="32" name="Gebogen verbindingslijn 34"/>
            <p:cNvCxnSpPr>
              <a:endCxn id="26" idx="2"/>
            </p:cNvCxnSpPr>
            <p:nvPr/>
          </p:nvCxnSpPr>
          <p:spPr>
            <a:xfrm flipV="1">
              <a:off x="4787900" y="5905500"/>
              <a:ext cx="2681288" cy="331788"/>
            </a:xfrm>
            <a:prstGeom prst="bentConnector2">
              <a:avLst/>
            </a:prstGeom>
            <a:ln w="19050" cmpd="sng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bogen verbindingslijn 32"/>
            <p:cNvCxnSpPr/>
            <p:nvPr/>
          </p:nvCxnSpPr>
          <p:spPr>
            <a:xfrm>
              <a:off x="5146675" y="1989138"/>
              <a:ext cx="2305050" cy="287337"/>
            </a:xfrm>
            <a:prstGeom prst="bentConnector3">
              <a:avLst>
                <a:gd name="adj1" fmla="val 100043"/>
              </a:avLst>
            </a:prstGeom>
            <a:ln w="19050" cmpd="sng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vak 52"/>
            <p:cNvSpPr txBox="1">
              <a:spLocks noChangeArrowheads="1"/>
            </p:cNvSpPr>
            <p:nvPr/>
          </p:nvSpPr>
          <p:spPr bwMode="auto">
            <a:xfrm>
              <a:off x="3203575" y="1773238"/>
              <a:ext cx="25209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nl-NL" sz="800" i="1" dirty="0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Prepare </a:t>
              </a:r>
              <a:r>
                <a:rPr lang="nl-NL" sz="800" i="1" dirty="0" err="1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structural</a:t>
              </a:r>
              <a:r>
                <a:rPr lang="nl-NL" sz="800" i="1" dirty="0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 </a:t>
              </a:r>
              <a:r>
                <a:rPr lang="nl-NL" sz="800" i="1" dirty="0" err="1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alternative</a:t>
              </a:r>
              <a:r>
                <a:rPr lang="nl-NL" sz="800" i="1" dirty="0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 </a:t>
              </a:r>
              <a:r>
                <a:rPr lang="nl-NL" sz="800" i="1" dirty="0" err="1" smtClean="0">
                  <a:solidFill>
                    <a:srgbClr val="FF6600"/>
                  </a:solidFill>
                  <a:latin typeface="+mn-lt"/>
                  <a:cs typeface="Gloria Hallelujah" charset="0"/>
                </a:rPr>
                <a:t>supply</a:t>
              </a:r>
              <a:endParaRPr lang="nl-NL" sz="800" i="1" dirty="0">
                <a:solidFill>
                  <a:srgbClr val="FF6600"/>
                </a:solidFill>
                <a:latin typeface="+mn-lt"/>
                <a:cs typeface="Gloria Hallelujah" charset="0"/>
              </a:endParaRPr>
            </a:p>
          </p:txBody>
        </p:sp>
      </p:grpSp>
      <p:sp>
        <p:nvSpPr>
          <p:cNvPr id="38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466725" y="6611938"/>
            <a:ext cx="1905000" cy="119062"/>
          </a:xfrm>
          <a:prstGeom prst="rect">
            <a:avLst/>
          </a:prstGeom>
          <a:noFill/>
        </p:spPr>
        <p:txBody>
          <a:bodyPr/>
          <a:lstStyle/>
          <a:p>
            <a:fld id="{94D33742-C6CA-4051-8698-AE51BF566DBC}" type="slidenum">
              <a:rPr lang="nl-NL" smtClean="0">
                <a:latin typeface="Calibri" pitchFamily="34" charset="0"/>
                <a:cs typeface="Arial" pitchFamily="34" charset="0"/>
              </a:rPr>
              <a:pPr/>
              <a:t>7</a:t>
            </a:fld>
            <a:endParaRPr lang="nl-NL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2" y="4357694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romanLcParenR"/>
            </a:pP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solutions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that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are </a:t>
            </a:r>
            <a:r>
              <a:rPr lang="nl-NL" dirty="0" err="1" smtClean="0">
                <a:solidFill>
                  <a:srgbClr val="000000"/>
                </a:solidFill>
                <a:cs typeface="Courier New" pitchFamily="49" charset="0"/>
              </a:rPr>
              <a:t>accepted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by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all </a:t>
            </a:r>
          </a:p>
          <a:p>
            <a:pPr marL="342900" indent="-342900"/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	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actors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involved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in planning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processes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- </a:t>
            </a:r>
            <a:r>
              <a:rPr lang="nl-NL" dirty="0" err="1" smtClean="0">
                <a:solidFill>
                  <a:srgbClr val="000000"/>
                </a:solidFill>
                <a:cs typeface="Courier New" pitchFamily="49" charset="0"/>
              </a:rPr>
              <a:t>although</a:t>
            </a:r>
            <a:r>
              <a:rPr lang="nl-NL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cs typeface="Courier New" pitchFamily="49" charset="0"/>
              </a:rPr>
              <a:t>solutions</a:t>
            </a:r>
            <a:r>
              <a:rPr lang="nl-NL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cs typeface="Courier New" pitchFamily="49" charset="0"/>
              </a:rPr>
              <a:t>might</a:t>
            </a:r>
            <a:r>
              <a:rPr lang="nl-NL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nl-NL" dirty="0" err="1" smtClean="0">
                <a:solidFill>
                  <a:srgbClr val="000000"/>
                </a:solidFill>
                <a:cs typeface="Courier New" pitchFamily="49" charset="0"/>
              </a:rPr>
              <a:t>change</a:t>
            </a:r>
            <a:r>
              <a:rPr lang="nl-NL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(e.g.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costs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, outlook,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multifunctionality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)</a:t>
            </a:r>
          </a:p>
          <a:p>
            <a:pPr marL="342900" indent="-342900">
              <a:buAutoNum type="romanLcParenR"/>
            </a:pP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acceptance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of the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solution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is </a:t>
            </a:r>
            <a:r>
              <a:rPr lang="nl-NL" dirty="0" err="1" smtClean="0">
                <a:solidFill>
                  <a:srgbClr val="000000"/>
                </a:solidFill>
                <a:cs typeface="Courier New" pitchFamily="49" charset="0"/>
              </a:rPr>
              <a:t>maintained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by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the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involved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nl-NL" b="0" dirty="0" err="1" smtClean="0">
                <a:solidFill>
                  <a:srgbClr val="000000"/>
                </a:solidFill>
                <a:cs typeface="Courier New" pitchFamily="49" charset="0"/>
              </a:rPr>
              <a:t>actors</a:t>
            </a:r>
            <a:r>
              <a:rPr lang="nl-NL" b="0" dirty="0" smtClean="0">
                <a:solidFill>
                  <a:srgbClr val="000000"/>
                </a:solidFill>
                <a:cs typeface="Courier New" pitchFamily="49" charset="0"/>
              </a:rPr>
              <a:t>" </a:t>
            </a:r>
            <a:endParaRPr lang="nl-NL" dirty="0"/>
          </a:p>
        </p:txBody>
      </p:sp>
      <p:sp>
        <p:nvSpPr>
          <p:cNvPr id="36" name="Tekstvak 7"/>
          <p:cNvSpPr txBox="1"/>
          <p:nvPr/>
        </p:nvSpPr>
        <p:spPr>
          <a:xfrm>
            <a:off x="5000628" y="142852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Socially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robust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solutions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– </a:t>
            </a:r>
          </a:p>
          <a:p>
            <a:pPr algn="r"/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looking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in(to) the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future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nl-NL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3857628"/>
            <a:ext cx="550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Socially</a:t>
            </a:r>
            <a:r>
              <a:rPr lang="nl-NL" dirty="0" smtClean="0"/>
              <a:t> </a:t>
            </a:r>
            <a:r>
              <a:rPr lang="nl-NL" dirty="0" err="1" smtClean="0"/>
              <a:t>robust</a:t>
            </a:r>
            <a:r>
              <a:rPr lang="nl-NL" dirty="0" smtClean="0"/>
              <a:t>: </a:t>
            </a:r>
            <a:r>
              <a:rPr lang="nl-NL" dirty="0" err="1" smtClean="0"/>
              <a:t>looking</a:t>
            </a:r>
            <a:r>
              <a:rPr lang="nl-NL" dirty="0" smtClean="0"/>
              <a:t> </a:t>
            </a:r>
            <a:r>
              <a:rPr lang="nl-NL" i="1" u="sng" dirty="0" err="1" smtClean="0"/>
              <a:t>into</a:t>
            </a:r>
            <a:r>
              <a:rPr lang="nl-NL" dirty="0" smtClean="0"/>
              <a:t> the </a:t>
            </a:r>
            <a:r>
              <a:rPr lang="nl-NL" dirty="0" err="1" smtClean="0"/>
              <a:t>future</a:t>
            </a:r>
            <a:endParaRPr lang="en-US" dirty="0"/>
          </a:p>
        </p:txBody>
      </p:sp>
      <p:sp>
        <p:nvSpPr>
          <p:cNvPr id="39" name="Right Brace 38"/>
          <p:cNvSpPr/>
          <p:nvPr/>
        </p:nvSpPr>
        <p:spPr>
          <a:xfrm rot="5400000">
            <a:off x="4429124" y="214290"/>
            <a:ext cx="357190" cy="664373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5720" y="4500570"/>
            <a:ext cx="2000264" cy="57150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643174" y="5643578"/>
            <a:ext cx="2000264" cy="57150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429288" y="3857628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… </a:t>
            </a:r>
            <a:r>
              <a:rPr lang="nl-NL" dirty="0" err="1" smtClean="0"/>
              <a:t>or</a:t>
            </a:r>
            <a:r>
              <a:rPr lang="nl-NL" i="1" dirty="0" smtClean="0"/>
              <a:t> </a:t>
            </a:r>
            <a:r>
              <a:rPr lang="nl-NL" i="1" u="sng" dirty="0" smtClean="0"/>
              <a:t>in</a:t>
            </a:r>
            <a:r>
              <a:rPr lang="nl-NL" i="1" dirty="0" smtClean="0"/>
              <a:t> </a:t>
            </a:r>
            <a:r>
              <a:rPr lang="nl-NL" dirty="0" smtClean="0"/>
              <a:t>the </a:t>
            </a:r>
            <a:r>
              <a:rPr lang="nl-NL" dirty="0" err="1" smtClean="0"/>
              <a:t>future</a:t>
            </a:r>
            <a:r>
              <a:rPr lang="nl-NL" dirty="0" smtClean="0"/>
              <a:t>?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429256" y="457200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actors</a:t>
            </a:r>
            <a:r>
              <a:rPr lang="nl-NL" dirty="0" smtClean="0"/>
              <a:t> </a:t>
            </a:r>
            <a:r>
              <a:rPr lang="nl-NL" b="0" dirty="0" err="1" smtClean="0"/>
              <a:t>might</a:t>
            </a:r>
            <a:r>
              <a:rPr lang="nl-NL" b="0" dirty="0" smtClean="0"/>
              <a:t>…</a:t>
            </a:r>
          </a:p>
          <a:p>
            <a:pPr>
              <a:buFontTx/>
              <a:buChar char="-"/>
            </a:pPr>
            <a:r>
              <a:rPr lang="nl-NL" b="0" dirty="0" smtClean="0"/>
              <a:t> have </a:t>
            </a:r>
            <a:r>
              <a:rPr lang="nl-NL" b="0" dirty="0" err="1" smtClean="0"/>
              <a:t>other</a:t>
            </a:r>
            <a:r>
              <a:rPr lang="nl-NL" b="0" dirty="0" smtClean="0"/>
              <a:t> </a:t>
            </a:r>
            <a:r>
              <a:rPr lang="nl-NL" b="0" dirty="0" err="1" smtClean="0"/>
              <a:t>shared</a:t>
            </a:r>
            <a:r>
              <a:rPr lang="nl-NL" b="0" dirty="0" smtClean="0"/>
              <a:t> </a:t>
            </a:r>
            <a:r>
              <a:rPr lang="nl-NL" b="0" dirty="0" err="1" smtClean="0"/>
              <a:t>values</a:t>
            </a:r>
            <a:endParaRPr lang="nl-NL" b="0" dirty="0" smtClean="0"/>
          </a:p>
          <a:p>
            <a:pPr>
              <a:buFontTx/>
              <a:buChar char="-"/>
            </a:pPr>
            <a:r>
              <a:rPr lang="nl-NL" b="0" dirty="0" smtClean="0"/>
              <a:t> </a:t>
            </a:r>
            <a:r>
              <a:rPr lang="nl-NL" b="0" dirty="0" err="1" smtClean="0"/>
              <a:t>use</a:t>
            </a:r>
            <a:r>
              <a:rPr lang="nl-NL" b="0" dirty="0" smtClean="0"/>
              <a:t> </a:t>
            </a:r>
            <a:r>
              <a:rPr lang="nl-NL" b="0" dirty="0" err="1" smtClean="0"/>
              <a:t>other</a:t>
            </a:r>
            <a:r>
              <a:rPr lang="nl-NL" b="0" dirty="0" smtClean="0"/>
              <a:t> </a:t>
            </a:r>
            <a:r>
              <a:rPr lang="nl-NL" b="0" dirty="0" err="1" smtClean="0"/>
              <a:t>discountrates</a:t>
            </a:r>
            <a:endParaRPr lang="nl-NL" b="0" dirty="0" smtClean="0"/>
          </a:p>
          <a:p>
            <a:pPr>
              <a:buFontTx/>
              <a:buChar char="-"/>
            </a:pPr>
            <a:r>
              <a:rPr lang="nl-NL" b="0" dirty="0" smtClean="0"/>
              <a:t> have </a:t>
            </a:r>
            <a:r>
              <a:rPr lang="nl-NL" b="0" dirty="0" err="1" smtClean="0"/>
              <a:t>another</a:t>
            </a:r>
            <a:r>
              <a:rPr lang="nl-NL" b="0" dirty="0" smtClean="0"/>
              <a:t> risk attitude</a:t>
            </a:r>
            <a:endParaRPr lang="en-US" b="0" dirty="0"/>
          </a:p>
        </p:txBody>
      </p:sp>
      <p:sp>
        <p:nvSpPr>
          <p:cNvPr id="45" name="Oval 44"/>
          <p:cNvSpPr/>
          <p:nvPr/>
        </p:nvSpPr>
        <p:spPr>
          <a:xfrm>
            <a:off x="5357818" y="4429132"/>
            <a:ext cx="2000264" cy="571504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4786314" y="5857892"/>
            <a:ext cx="428596" cy="4286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II</a:t>
            </a:r>
            <a:endParaRPr lang="nl-NL" sz="3200" dirty="0">
              <a:solidFill>
                <a:schemeClr val="bg1"/>
              </a:solidFill>
            </a:endParaRPr>
          </a:p>
        </p:txBody>
      </p:sp>
      <p:cxnSp>
        <p:nvCxnSpPr>
          <p:cNvPr id="49" name="Rechte verbindingslijn met pijl 48"/>
          <p:cNvCxnSpPr/>
          <p:nvPr/>
        </p:nvCxnSpPr>
        <p:spPr>
          <a:xfrm flipV="1">
            <a:off x="2915816" y="2852936"/>
            <a:ext cx="0" cy="288032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/>
          <p:cNvCxnSpPr/>
          <p:nvPr/>
        </p:nvCxnSpPr>
        <p:spPr>
          <a:xfrm flipV="1">
            <a:off x="5940152" y="2852936"/>
            <a:ext cx="0" cy="158417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 animBg="1"/>
      <p:bldP spid="40" grpId="0" animBg="1"/>
      <p:bldP spid="42" grpId="0" animBg="1"/>
      <p:bldP spid="43" grpId="0"/>
      <p:bldP spid="44" grpId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Zeshoek 54"/>
          <p:cNvSpPr/>
          <p:nvPr/>
        </p:nvSpPr>
        <p:spPr>
          <a:xfrm>
            <a:off x="4860032" y="4941168"/>
            <a:ext cx="800472" cy="783704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Zeshoek 61"/>
          <p:cNvSpPr/>
          <p:nvPr/>
        </p:nvSpPr>
        <p:spPr>
          <a:xfrm>
            <a:off x="2267744" y="4725144"/>
            <a:ext cx="800472" cy="78370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Zeshoek 63"/>
          <p:cNvSpPr/>
          <p:nvPr/>
        </p:nvSpPr>
        <p:spPr>
          <a:xfrm>
            <a:off x="1907704" y="5013176"/>
            <a:ext cx="800472" cy="783704"/>
          </a:xfrm>
          <a:prstGeom prst="hexag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338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F20337-ACC1-471C-A405-7D5F0FA922C0}" type="slidenum">
              <a:rPr lang="nl-NL" smtClean="0"/>
              <a:pPr/>
              <a:t>8</a:t>
            </a:fld>
            <a:endParaRPr lang="nl-NL" smtClean="0"/>
          </a:p>
        </p:txBody>
      </p:sp>
      <p:sp>
        <p:nvSpPr>
          <p:cNvPr id="4" name="Tekstvak 3"/>
          <p:cNvSpPr txBox="1"/>
          <p:nvPr/>
        </p:nvSpPr>
        <p:spPr>
          <a:xfrm>
            <a:off x="4932040" y="21429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AutoNum type="alphaUcPeriod"/>
            </a:pP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Stakeholder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coalitions</a:t>
            </a:r>
            <a:endParaRPr lang="nl-NL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 algn="r"/>
            <a:r>
              <a:rPr lang="nl-NL" i="1" dirty="0" smtClean="0">
                <a:solidFill>
                  <a:schemeClr val="bg1"/>
                </a:solidFill>
                <a:latin typeface="+mn-lt"/>
              </a:rPr>
              <a:t>-</a:t>
            </a:r>
            <a:r>
              <a:rPr lang="nl-NL" b="1" i="1" dirty="0" smtClean="0">
                <a:solidFill>
                  <a:schemeClr val="bg1"/>
                </a:solidFill>
                <a:latin typeface="+mn-lt"/>
              </a:rPr>
              <a:t> in the Dutch Delta Program</a:t>
            </a:r>
            <a:endParaRPr lang="nl-NL" b="1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971600" y="1196752"/>
            <a:ext cx="1440160" cy="576064"/>
            <a:chOff x="1691680" y="1844824"/>
            <a:chExt cx="1440160" cy="576064"/>
          </a:xfrm>
        </p:grpSpPr>
        <p:sp>
          <p:nvSpPr>
            <p:cNvPr id="6" name="Gelijkbenige driehoek 5"/>
            <p:cNvSpPr/>
            <p:nvPr/>
          </p:nvSpPr>
          <p:spPr>
            <a:xfrm>
              <a:off x="1691680" y="2060848"/>
              <a:ext cx="504056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" name="Rechte verbindingslijn 7"/>
            <p:cNvCxnSpPr>
              <a:stCxn id="6" idx="5"/>
            </p:cNvCxnSpPr>
            <p:nvPr/>
          </p:nvCxnSpPr>
          <p:spPr>
            <a:xfrm flipV="1">
              <a:off x="2069722" y="2060848"/>
              <a:ext cx="630070" cy="18002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eshoek 8"/>
            <p:cNvSpPr/>
            <p:nvPr/>
          </p:nvSpPr>
          <p:spPr>
            <a:xfrm>
              <a:off x="2699792" y="1844824"/>
              <a:ext cx="432048" cy="432048"/>
            </a:xfrm>
            <a:prstGeom prst="hexagon">
              <a:avLst/>
            </a:prstGeom>
            <a:solidFill>
              <a:srgbClr val="C495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ekstvak 15"/>
          <p:cNvSpPr txBox="1"/>
          <p:nvPr/>
        </p:nvSpPr>
        <p:spPr>
          <a:xfrm>
            <a:off x="1403648" y="98072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X</a:t>
            </a:r>
            <a:endParaRPr lang="nl-NL" sz="5400" dirty="0">
              <a:solidFill>
                <a:srgbClr val="C0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51520" y="126876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</a:t>
            </a:r>
            <a:endParaRPr lang="nl-NL" sz="2400" dirty="0"/>
          </a:p>
        </p:txBody>
      </p:sp>
      <p:sp>
        <p:nvSpPr>
          <p:cNvPr id="18" name="Tekstvak 17"/>
          <p:cNvSpPr txBox="1"/>
          <p:nvPr/>
        </p:nvSpPr>
        <p:spPr>
          <a:xfrm>
            <a:off x="251520" y="22768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</a:t>
            </a:r>
            <a:endParaRPr lang="nl-NL" sz="2400" dirty="0"/>
          </a:p>
        </p:txBody>
      </p:sp>
      <p:sp>
        <p:nvSpPr>
          <p:cNvPr id="19" name="Tekstvak 18"/>
          <p:cNvSpPr txBox="1"/>
          <p:nvPr/>
        </p:nvSpPr>
        <p:spPr>
          <a:xfrm>
            <a:off x="971600" y="220486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Develop a growing ‘</a:t>
            </a:r>
            <a:r>
              <a:rPr lang="en-US" sz="2000" b="0" dirty="0" err="1" smtClean="0"/>
              <a:t>deltacommunity</a:t>
            </a:r>
            <a:r>
              <a:rPr lang="en-US" sz="2000" b="0" dirty="0" smtClean="0"/>
              <a:t>’ </a:t>
            </a:r>
            <a:endParaRPr lang="nl-NL" sz="2000" b="0" dirty="0"/>
          </a:p>
        </p:txBody>
      </p:sp>
      <p:sp>
        <p:nvSpPr>
          <p:cNvPr id="21" name="Gelijkbenige driehoek 20"/>
          <p:cNvSpPr/>
          <p:nvPr/>
        </p:nvSpPr>
        <p:spPr>
          <a:xfrm>
            <a:off x="5436096" y="2276872"/>
            <a:ext cx="504056" cy="36004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Gelijkbenige driehoek 23"/>
          <p:cNvSpPr/>
          <p:nvPr/>
        </p:nvSpPr>
        <p:spPr>
          <a:xfrm>
            <a:off x="4716016" y="2204864"/>
            <a:ext cx="360040" cy="800472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>
            <a:off x="5436096" y="2708920"/>
            <a:ext cx="1168896" cy="4152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Gelijkbenige driehoek 25"/>
          <p:cNvSpPr/>
          <p:nvPr/>
        </p:nvSpPr>
        <p:spPr>
          <a:xfrm>
            <a:off x="5724128" y="3212976"/>
            <a:ext cx="720080" cy="36004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Gelijkbenige driehoek 26"/>
          <p:cNvSpPr/>
          <p:nvPr/>
        </p:nvSpPr>
        <p:spPr>
          <a:xfrm>
            <a:off x="5004048" y="1556792"/>
            <a:ext cx="504056" cy="360040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Gelijkbenige driehoek 27"/>
          <p:cNvSpPr/>
          <p:nvPr/>
        </p:nvSpPr>
        <p:spPr>
          <a:xfrm>
            <a:off x="6012160" y="2060848"/>
            <a:ext cx="581000" cy="465584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Gelijkbenige driehoek 28"/>
          <p:cNvSpPr/>
          <p:nvPr/>
        </p:nvSpPr>
        <p:spPr>
          <a:xfrm>
            <a:off x="6588224" y="2060848"/>
            <a:ext cx="974576" cy="60960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Gelijkbenige driehoek 29"/>
          <p:cNvSpPr/>
          <p:nvPr/>
        </p:nvSpPr>
        <p:spPr>
          <a:xfrm>
            <a:off x="6156176" y="1556792"/>
            <a:ext cx="736848" cy="6096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Gelijkbenige driehoek 30"/>
          <p:cNvSpPr/>
          <p:nvPr/>
        </p:nvSpPr>
        <p:spPr>
          <a:xfrm>
            <a:off x="5508104" y="1916832"/>
            <a:ext cx="944488" cy="16916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Gelijkbenige driehoek 31"/>
          <p:cNvSpPr/>
          <p:nvPr/>
        </p:nvSpPr>
        <p:spPr>
          <a:xfrm>
            <a:off x="5940152" y="2132856"/>
            <a:ext cx="288032" cy="609600"/>
          </a:xfrm>
          <a:prstGeom prst="triangl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5364088" y="1916832"/>
            <a:ext cx="1152128" cy="108012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/>
          <p:cNvSpPr/>
          <p:nvPr/>
        </p:nvSpPr>
        <p:spPr>
          <a:xfrm>
            <a:off x="4427984" y="1124744"/>
            <a:ext cx="3168352" cy="2808312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PIJL-RECHTS 34"/>
          <p:cNvSpPr/>
          <p:nvPr/>
        </p:nvSpPr>
        <p:spPr>
          <a:xfrm rot="16200000">
            <a:off x="5652120" y="1412776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PIJL-RECHTS 35"/>
          <p:cNvSpPr/>
          <p:nvPr/>
        </p:nvSpPr>
        <p:spPr>
          <a:xfrm rot="8559440">
            <a:off x="4859129" y="3027350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PIJL-RECHTS 36"/>
          <p:cNvSpPr/>
          <p:nvPr/>
        </p:nvSpPr>
        <p:spPr>
          <a:xfrm rot="1795837">
            <a:off x="6598901" y="285619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kstvak 37"/>
          <p:cNvSpPr txBox="1"/>
          <p:nvPr/>
        </p:nvSpPr>
        <p:spPr>
          <a:xfrm>
            <a:off x="2843808" y="328672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Shared values</a:t>
            </a:r>
          </a:p>
          <a:p>
            <a:r>
              <a:rPr lang="en-US" b="0" i="1" dirty="0" smtClean="0"/>
              <a:t>Basic conditions</a:t>
            </a:r>
            <a:endParaRPr lang="nl-NL" b="0" i="1" dirty="0"/>
          </a:p>
        </p:txBody>
      </p:sp>
      <p:sp>
        <p:nvSpPr>
          <p:cNvPr id="39" name="Tekstvak 38"/>
          <p:cNvSpPr txBox="1"/>
          <p:nvPr/>
        </p:nvSpPr>
        <p:spPr>
          <a:xfrm>
            <a:off x="827584" y="4077072"/>
            <a:ext cx="8316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sng" dirty="0" smtClean="0"/>
              <a:t>Jointly</a:t>
            </a:r>
            <a:r>
              <a:rPr lang="en-US" sz="2000" b="0" dirty="0" smtClean="0"/>
              <a:t> develop and use the comparison system in the </a:t>
            </a:r>
            <a:r>
              <a:rPr lang="en-US" sz="2000" b="0" dirty="0" err="1" smtClean="0"/>
              <a:t>funelling</a:t>
            </a:r>
            <a:r>
              <a:rPr lang="en-US" sz="2000" b="0" dirty="0" smtClean="0"/>
              <a:t> process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7380312" y="1196752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Yearly </a:t>
            </a:r>
            <a:r>
              <a:rPr lang="en-US" b="0" i="1" dirty="0" err="1" smtClean="0"/>
              <a:t>Deltacongres</a:t>
            </a:r>
            <a:endParaRPr lang="nl-NL" b="0" i="1" dirty="0"/>
          </a:p>
        </p:txBody>
      </p:sp>
      <p:sp>
        <p:nvSpPr>
          <p:cNvPr id="41" name="Tekstvak 40"/>
          <p:cNvSpPr txBox="1"/>
          <p:nvPr/>
        </p:nvSpPr>
        <p:spPr>
          <a:xfrm>
            <a:off x="7596336" y="3068960"/>
            <a:ext cx="133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Joint fact finding</a:t>
            </a:r>
            <a:endParaRPr lang="nl-NL" b="0" i="1" dirty="0"/>
          </a:p>
        </p:txBody>
      </p:sp>
      <p:sp>
        <p:nvSpPr>
          <p:cNvPr id="42" name="Tekstvak 41"/>
          <p:cNvSpPr txBox="1"/>
          <p:nvPr/>
        </p:nvSpPr>
        <p:spPr>
          <a:xfrm>
            <a:off x="3347864" y="126876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/>
              <a:t>Yearly DP</a:t>
            </a:r>
          </a:p>
          <a:p>
            <a:r>
              <a:rPr lang="en-US" b="0" i="1" dirty="0" smtClean="0"/>
              <a:t>report</a:t>
            </a:r>
            <a:endParaRPr lang="nl-NL" b="0" i="1" dirty="0"/>
          </a:p>
        </p:txBody>
      </p:sp>
      <p:sp>
        <p:nvSpPr>
          <p:cNvPr id="43" name="Tekstvak 42"/>
          <p:cNvSpPr txBox="1"/>
          <p:nvPr/>
        </p:nvSpPr>
        <p:spPr>
          <a:xfrm>
            <a:off x="251520" y="40050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</a:t>
            </a:r>
            <a:endParaRPr lang="nl-NL" sz="2400" dirty="0"/>
          </a:p>
        </p:txBody>
      </p:sp>
      <p:sp>
        <p:nvSpPr>
          <p:cNvPr id="47" name="Zeshoek 46"/>
          <p:cNvSpPr/>
          <p:nvPr/>
        </p:nvSpPr>
        <p:spPr>
          <a:xfrm>
            <a:off x="4644008" y="5085184"/>
            <a:ext cx="432048" cy="432048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Zeshoek 47"/>
          <p:cNvSpPr/>
          <p:nvPr/>
        </p:nvSpPr>
        <p:spPr>
          <a:xfrm>
            <a:off x="2627784" y="5373216"/>
            <a:ext cx="432048" cy="432048"/>
          </a:xfrm>
          <a:prstGeom prst="hexagon">
            <a:avLst/>
          </a:prstGeom>
          <a:solidFill>
            <a:srgbClr val="C4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Zeshoek 48"/>
          <p:cNvSpPr/>
          <p:nvPr/>
        </p:nvSpPr>
        <p:spPr>
          <a:xfrm>
            <a:off x="5436096" y="5013176"/>
            <a:ext cx="432048" cy="432048"/>
          </a:xfrm>
          <a:prstGeom prst="hexag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Zeshoek 49"/>
          <p:cNvSpPr/>
          <p:nvPr/>
        </p:nvSpPr>
        <p:spPr>
          <a:xfrm>
            <a:off x="5292080" y="5805264"/>
            <a:ext cx="432048" cy="43204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Zeshoek 50"/>
          <p:cNvSpPr/>
          <p:nvPr/>
        </p:nvSpPr>
        <p:spPr>
          <a:xfrm>
            <a:off x="5292080" y="5301208"/>
            <a:ext cx="432048" cy="432048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Zeshoek 51"/>
          <p:cNvSpPr/>
          <p:nvPr/>
        </p:nvSpPr>
        <p:spPr>
          <a:xfrm>
            <a:off x="1115616" y="4941168"/>
            <a:ext cx="800472" cy="78370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Zeshoek 52"/>
          <p:cNvSpPr/>
          <p:nvPr/>
        </p:nvSpPr>
        <p:spPr>
          <a:xfrm>
            <a:off x="4716016" y="5373216"/>
            <a:ext cx="800472" cy="783704"/>
          </a:xfrm>
          <a:prstGeom prst="hexagon">
            <a:avLst/>
          </a:prstGeom>
          <a:solidFill>
            <a:srgbClr val="C4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Zeshoek 53"/>
          <p:cNvSpPr/>
          <p:nvPr/>
        </p:nvSpPr>
        <p:spPr>
          <a:xfrm>
            <a:off x="4499992" y="5445224"/>
            <a:ext cx="800472" cy="783704"/>
          </a:xfrm>
          <a:prstGeom prst="hexag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Zeshoek 55"/>
          <p:cNvSpPr/>
          <p:nvPr/>
        </p:nvSpPr>
        <p:spPr>
          <a:xfrm>
            <a:off x="7380312" y="5157192"/>
            <a:ext cx="800472" cy="783704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Zeshoek 56"/>
          <p:cNvSpPr/>
          <p:nvPr/>
        </p:nvSpPr>
        <p:spPr>
          <a:xfrm>
            <a:off x="2267744" y="5877272"/>
            <a:ext cx="432048" cy="432048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Zeshoek 57"/>
          <p:cNvSpPr/>
          <p:nvPr/>
        </p:nvSpPr>
        <p:spPr>
          <a:xfrm>
            <a:off x="7731968" y="5589240"/>
            <a:ext cx="432048" cy="432048"/>
          </a:xfrm>
          <a:prstGeom prst="hexagon">
            <a:avLst/>
          </a:prstGeom>
          <a:solidFill>
            <a:srgbClr val="C4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Zeshoek 58"/>
          <p:cNvSpPr/>
          <p:nvPr/>
        </p:nvSpPr>
        <p:spPr>
          <a:xfrm>
            <a:off x="7227912" y="5301208"/>
            <a:ext cx="432048" cy="432048"/>
          </a:xfrm>
          <a:prstGeom prst="hexagon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Zeshoek 59"/>
          <p:cNvSpPr/>
          <p:nvPr/>
        </p:nvSpPr>
        <p:spPr>
          <a:xfrm>
            <a:off x="2195736" y="5517232"/>
            <a:ext cx="432048" cy="432048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Zeshoek 60"/>
          <p:cNvSpPr/>
          <p:nvPr/>
        </p:nvSpPr>
        <p:spPr>
          <a:xfrm>
            <a:off x="2483768" y="5661248"/>
            <a:ext cx="432048" cy="432048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Zeshoek 62"/>
          <p:cNvSpPr/>
          <p:nvPr/>
        </p:nvSpPr>
        <p:spPr>
          <a:xfrm>
            <a:off x="1619672" y="5229200"/>
            <a:ext cx="800472" cy="783704"/>
          </a:xfrm>
          <a:prstGeom prst="hexagon">
            <a:avLst/>
          </a:prstGeom>
          <a:solidFill>
            <a:srgbClr val="C49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Zeshoek 64"/>
          <p:cNvSpPr/>
          <p:nvPr/>
        </p:nvSpPr>
        <p:spPr>
          <a:xfrm>
            <a:off x="1259632" y="5301208"/>
            <a:ext cx="800472" cy="783704"/>
          </a:xfrm>
          <a:prstGeom prst="hexagon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Zeshoek 65"/>
          <p:cNvSpPr/>
          <p:nvPr/>
        </p:nvSpPr>
        <p:spPr>
          <a:xfrm>
            <a:off x="1619672" y="5517232"/>
            <a:ext cx="800472" cy="783704"/>
          </a:xfrm>
          <a:prstGeom prst="hexag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/>
          <p:cNvSpPr/>
          <p:nvPr/>
        </p:nvSpPr>
        <p:spPr>
          <a:xfrm>
            <a:off x="899592" y="6457890"/>
            <a:ext cx="251222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</a:rPr>
              <a:t>2012: possible </a:t>
            </a:r>
            <a:r>
              <a:rPr lang="en-US" sz="2000" b="0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endParaRPr lang="nl-NL" dirty="0"/>
          </a:p>
        </p:txBody>
      </p:sp>
      <p:sp>
        <p:nvSpPr>
          <p:cNvPr id="68" name="Rechthoek 67"/>
          <p:cNvSpPr/>
          <p:nvPr/>
        </p:nvSpPr>
        <p:spPr>
          <a:xfrm>
            <a:off x="3718528" y="6457890"/>
            <a:ext cx="286969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sym typeface="Wingdings" pitchFamily="2" charset="2"/>
              </a:rPr>
              <a:t>2013: preferential </a:t>
            </a:r>
            <a:endParaRPr lang="nl-NL" dirty="0"/>
          </a:p>
        </p:txBody>
      </p:sp>
      <p:sp>
        <p:nvSpPr>
          <p:cNvPr id="69" name="Rechthoek 68"/>
          <p:cNvSpPr/>
          <p:nvPr/>
        </p:nvSpPr>
        <p:spPr>
          <a:xfrm>
            <a:off x="6804248" y="6457890"/>
            <a:ext cx="223971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00"/>
                </a:solidFill>
                <a:sym typeface="Wingdings" pitchFamily="2" charset="2"/>
              </a:rPr>
              <a:t>2014: preferred</a:t>
            </a:r>
            <a:endParaRPr lang="nl-NL" dirty="0"/>
          </a:p>
        </p:txBody>
      </p:sp>
      <p:sp>
        <p:nvSpPr>
          <p:cNvPr id="70" name="Tekstvak 69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III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2" grpId="0" animBg="1"/>
      <p:bldP spid="64" grpId="0" animBg="1"/>
      <p:bldP spid="16" grpId="0"/>
      <p:bldP spid="18" grpId="0"/>
      <p:bldP spid="19" grpId="0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geronde rechthoek 1"/>
          <p:cNvSpPr/>
          <p:nvPr/>
        </p:nvSpPr>
        <p:spPr>
          <a:xfrm>
            <a:off x="107950" y="3184525"/>
            <a:ext cx="1727200" cy="865188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err="1">
                <a:solidFill>
                  <a:srgbClr val="FFFFFF"/>
                </a:solidFill>
              </a:rPr>
              <a:t>Sluice</a:t>
            </a:r>
            <a:r>
              <a:rPr lang="nl-NL" sz="1400" dirty="0">
                <a:solidFill>
                  <a:srgbClr val="FFFFFF"/>
                </a:solidFill>
              </a:rPr>
              <a:t> </a:t>
            </a:r>
            <a:r>
              <a:rPr lang="nl-NL" sz="1400" dirty="0" err="1">
                <a:solidFill>
                  <a:srgbClr val="FFFFFF"/>
                </a:solidFill>
              </a:rPr>
              <a:t>HVliet</a:t>
            </a:r>
            <a:endParaRPr lang="nl-NL" sz="140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>
                <a:solidFill>
                  <a:srgbClr val="FFFFFF"/>
                </a:solidFill>
              </a:rPr>
              <a:t>VZM </a:t>
            </a:r>
            <a:r>
              <a:rPr lang="nl-NL" sz="1400" dirty="0" err="1">
                <a:solidFill>
                  <a:srgbClr val="FFFFFF"/>
                </a:solidFill>
              </a:rPr>
              <a:t>fresh</a:t>
            </a:r>
            <a:endParaRPr lang="nl-NL" sz="1400" dirty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err="1">
                <a:solidFill>
                  <a:srgbClr val="FFFFFF"/>
                </a:solidFill>
              </a:rPr>
              <a:t>Bubble-screen</a:t>
            </a:r>
            <a:endParaRPr lang="nl-NL" sz="1400" dirty="0">
              <a:solidFill>
                <a:srgbClr val="FFFFFF"/>
              </a:solidFill>
            </a:endParaRPr>
          </a:p>
        </p:txBody>
      </p:sp>
      <p:sp>
        <p:nvSpPr>
          <p:cNvPr id="4" name="Afgeronde rechthoek 3"/>
          <p:cNvSpPr/>
          <p:nvPr/>
        </p:nvSpPr>
        <p:spPr>
          <a:xfrm>
            <a:off x="2411413" y="2470150"/>
            <a:ext cx="2303462" cy="865188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Bubble-screen</a:t>
            </a:r>
            <a:r>
              <a:rPr lang="nl-NL" sz="1200" dirty="0">
                <a:solidFill>
                  <a:srgbClr val="FFFFFF"/>
                </a:solidFill>
              </a:rPr>
              <a:t> PLUS +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in </a:t>
            </a: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watersystem</a:t>
            </a:r>
            <a:r>
              <a:rPr lang="nl-NL" sz="1200" dirty="0">
                <a:solidFill>
                  <a:srgbClr val="FFFFFF"/>
                </a:solidFill>
              </a:rPr>
              <a:t> and </a:t>
            </a:r>
            <a:r>
              <a:rPr lang="nl-NL" sz="1200" dirty="0" err="1">
                <a:solidFill>
                  <a:srgbClr val="FFFFFF"/>
                </a:solidFill>
              </a:rPr>
              <a:t>by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users</a:t>
            </a: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5" name="Tekstvak 55"/>
          <p:cNvSpPr txBox="1">
            <a:spLocks noChangeArrowheads="1"/>
          </p:cNvSpPr>
          <p:nvPr/>
        </p:nvSpPr>
        <p:spPr bwMode="auto">
          <a:xfrm>
            <a:off x="1781984" y="1041400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2020</a:t>
            </a:r>
          </a:p>
        </p:txBody>
      </p:sp>
      <p:sp>
        <p:nvSpPr>
          <p:cNvPr id="6" name="Tekstvak 56"/>
          <p:cNvSpPr txBox="1">
            <a:spLocks noChangeArrowheads="1"/>
          </p:cNvSpPr>
          <p:nvPr/>
        </p:nvSpPr>
        <p:spPr bwMode="auto">
          <a:xfrm>
            <a:off x="4774422" y="1052513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2050</a:t>
            </a:r>
          </a:p>
        </p:txBody>
      </p:sp>
      <p:sp>
        <p:nvSpPr>
          <p:cNvPr id="7" name="Tekstvak 57"/>
          <p:cNvSpPr txBox="1">
            <a:spLocks noChangeArrowheads="1"/>
          </p:cNvSpPr>
          <p:nvPr/>
        </p:nvSpPr>
        <p:spPr bwMode="auto">
          <a:xfrm>
            <a:off x="7901002" y="1063625"/>
            <a:ext cx="6206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2100</a:t>
            </a:r>
          </a:p>
        </p:txBody>
      </p:sp>
      <p:cxnSp>
        <p:nvCxnSpPr>
          <p:cNvPr id="8" name="Rechte verbindingslijn 7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2402667" y="1179900"/>
            <a:ext cx="2371755" cy="1111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9" name="Rechte verbindingslijn 8"/>
          <p:cNvCxnSpPr>
            <a:cxnSpLocks noChangeShapeType="1"/>
            <a:stCxn id="6" idx="3"/>
            <a:endCxn id="7" idx="1"/>
          </p:cNvCxnSpPr>
          <p:nvPr/>
        </p:nvCxnSpPr>
        <p:spPr bwMode="auto">
          <a:xfrm>
            <a:off x="5395105" y="1191013"/>
            <a:ext cx="2505897" cy="11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0" name="Tekstvak 55"/>
          <p:cNvSpPr txBox="1">
            <a:spLocks noChangeArrowheads="1"/>
          </p:cNvSpPr>
          <p:nvPr/>
        </p:nvSpPr>
        <p:spPr bwMode="auto">
          <a:xfrm>
            <a:off x="1781984" y="1350963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2020</a:t>
            </a:r>
          </a:p>
        </p:txBody>
      </p:sp>
      <p:sp>
        <p:nvSpPr>
          <p:cNvPr id="11" name="Tekstvak 56"/>
          <p:cNvSpPr txBox="1">
            <a:spLocks noChangeArrowheads="1"/>
          </p:cNvSpPr>
          <p:nvPr/>
        </p:nvSpPr>
        <p:spPr bwMode="auto">
          <a:xfrm>
            <a:off x="3076590" y="1350963"/>
            <a:ext cx="6206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2050</a:t>
            </a:r>
          </a:p>
        </p:txBody>
      </p:sp>
      <p:sp>
        <p:nvSpPr>
          <p:cNvPr id="12" name="Tekstvak 57"/>
          <p:cNvSpPr txBox="1">
            <a:spLocks noChangeArrowheads="1"/>
          </p:cNvSpPr>
          <p:nvPr/>
        </p:nvSpPr>
        <p:spPr bwMode="auto">
          <a:xfrm>
            <a:off x="4374372" y="1350963"/>
            <a:ext cx="6206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>
                <a:latin typeface="+mn-lt"/>
                <a:ea typeface="MS PGothic" pitchFamily="34" charset="-128"/>
              </a:rPr>
              <a:t>2100</a:t>
            </a:r>
          </a:p>
        </p:txBody>
      </p:sp>
      <p:cxnSp>
        <p:nvCxnSpPr>
          <p:cNvPr id="13" name="Rechte verbindingslijn 12"/>
          <p:cNvCxnSpPr>
            <a:cxnSpLocks noChangeShapeType="1"/>
            <a:endCxn id="11" idx="1"/>
          </p:cNvCxnSpPr>
          <p:nvPr/>
        </p:nvCxnSpPr>
        <p:spPr bwMode="auto">
          <a:xfrm flipV="1">
            <a:off x="2332038" y="1489463"/>
            <a:ext cx="744552" cy="75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4" name="Rechte verbindingslijn 13"/>
          <p:cNvCxnSpPr>
            <a:cxnSpLocks noChangeShapeType="1"/>
            <a:stCxn id="11" idx="3"/>
            <a:endCxn id="12" idx="1"/>
          </p:cNvCxnSpPr>
          <p:nvPr/>
        </p:nvCxnSpPr>
        <p:spPr bwMode="auto">
          <a:xfrm>
            <a:off x="3697274" y="1489463"/>
            <a:ext cx="67709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5" name="Tekstvak 65"/>
          <p:cNvSpPr txBox="1">
            <a:spLocks noChangeArrowheads="1"/>
          </p:cNvSpPr>
          <p:nvPr/>
        </p:nvSpPr>
        <p:spPr bwMode="auto">
          <a:xfrm>
            <a:off x="3635896" y="1484313"/>
            <a:ext cx="15841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200" dirty="0" err="1" smtClean="0">
                <a:latin typeface="+mn-lt"/>
                <a:ea typeface="MS PGothic" pitchFamily="34" charset="-128"/>
              </a:rPr>
              <a:t>Busy</a:t>
            </a:r>
            <a:r>
              <a:rPr lang="nl-NL" sz="1200" dirty="0" smtClean="0">
                <a:latin typeface="+mn-lt"/>
                <a:ea typeface="MS PGothic" pitchFamily="34" charset="-128"/>
              </a:rPr>
              <a:t> (slow CC)</a:t>
            </a:r>
            <a:endParaRPr lang="nl-NL" sz="1200" dirty="0">
              <a:latin typeface="+mn-lt"/>
              <a:ea typeface="MS PGothic" pitchFamily="34" charset="-128"/>
            </a:endParaRPr>
          </a:p>
        </p:txBody>
      </p:sp>
      <p:sp>
        <p:nvSpPr>
          <p:cNvPr id="16" name="Tekstvak 15"/>
          <p:cNvSpPr txBox="1">
            <a:spLocks noChangeArrowheads="1"/>
          </p:cNvSpPr>
          <p:nvPr/>
        </p:nvSpPr>
        <p:spPr bwMode="auto">
          <a:xfrm>
            <a:off x="0" y="5013325"/>
            <a:ext cx="3779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0">
                <a:latin typeface="+mn-lt"/>
              </a:rPr>
              <a:t>** Possibly in combination with temporary closure of Hollandsche IJsselkering (in situation of storm or low river discharge rates)</a:t>
            </a:r>
          </a:p>
        </p:txBody>
      </p:sp>
      <p:cxnSp>
        <p:nvCxnSpPr>
          <p:cNvPr id="17" name="Rechte verbindingslijn met pijl 16"/>
          <p:cNvCxnSpPr>
            <a:cxnSpLocks noChangeShapeType="1"/>
            <a:stCxn id="2" idx="3"/>
            <a:endCxn id="4" idx="1"/>
          </p:cNvCxnSpPr>
          <p:nvPr/>
        </p:nvCxnSpPr>
        <p:spPr bwMode="auto">
          <a:xfrm flipV="1">
            <a:off x="1835150" y="2903538"/>
            <a:ext cx="576263" cy="7143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18" name="Rechte verbindingslijn met pijl 17"/>
          <p:cNvCxnSpPr>
            <a:cxnSpLocks noChangeShapeType="1"/>
            <a:stCxn id="2" idx="3"/>
            <a:endCxn id="19" idx="1"/>
          </p:cNvCxnSpPr>
          <p:nvPr/>
        </p:nvCxnSpPr>
        <p:spPr bwMode="auto">
          <a:xfrm>
            <a:off x="1835150" y="3617913"/>
            <a:ext cx="576263" cy="6619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19" name="Afgeronde rechthoek 18"/>
          <p:cNvSpPr/>
          <p:nvPr/>
        </p:nvSpPr>
        <p:spPr>
          <a:xfrm>
            <a:off x="2411413" y="3762375"/>
            <a:ext cx="3506787" cy="1035050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KWA + step 1 en 2 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20" name="Afgeronde rechthoek 19"/>
          <p:cNvSpPr/>
          <p:nvPr/>
        </p:nvSpPr>
        <p:spPr>
          <a:xfrm>
            <a:off x="2411413" y="4437063"/>
            <a:ext cx="1655762" cy="3413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step 1: </a:t>
            </a:r>
            <a:r>
              <a:rPr lang="nl-NL" sz="1200" dirty="0">
                <a:solidFill>
                  <a:srgbClr val="FFFFFF"/>
                </a:solidFill>
                <a:sym typeface="Wingdings" pitchFamily="2" charset="2"/>
              </a:rPr>
              <a:t>15 m/s</a:t>
            </a: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427538" y="4437063"/>
            <a:ext cx="1490662" cy="339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step 2: </a:t>
            </a:r>
            <a:r>
              <a:rPr lang="nl-NL" sz="1200" dirty="0">
                <a:solidFill>
                  <a:srgbClr val="FFFFFF"/>
                </a:solidFill>
                <a:sym typeface="Wingdings" pitchFamily="2" charset="2"/>
              </a:rPr>
              <a:t>24 m/s</a:t>
            </a:r>
            <a:endParaRPr lang="nl-NL" sz="1200" dirty="0">
              <a:solidFill>
                <a:srgbClr val="FFFFFF"/>
              </a:solidFill>
            </a:endParaRPr>
          </a:p>
        </p:txBody>
      </p:sp>
      <p:cxnSp>
        <p:nvCxnSpPr>
          <p:cNvPr id="22" name="Rechte verbindingslijn met pijl 21"/>
          <p:cNvCxnSpPr>
            <a:stCxn id="20" idx="3"/>
            <a:endCxn id="21" idx="1"/>
          </p:cNvCxnSpPr>
          <p:nvPr/>
        </p:nvCxnSpPr>
        <p:spPr>
          <a:xfrm flipV="1">
            <a:off x="4067175" y="4606925"/>
            <a:ext cx="360363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>
            <a:cxnSpLocks noChangeShapeType="1"/>
            <a:stCxn id="19" idx="3"/>
            <a:endCxn id="25" idx="1"/>
          </p:cNvCxnSpPr>
          <p:nvPr/>
        </p:nvCxnSpPr>
        <p:spPr bwMode="auto">
          <a:xfrm flipV="1">
            <a:off x="5918200" y="2844800"/>
            <a:ext cx="454025" cy="1435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24" name="Gebogen verbindingslijn 14"/>
          <p:cNvCxnSpPr>
            <a:stCxn id="4" idx="3"/>
          </p:cNvCxnSpPr>
          <p:nvPr/>
        </p:nvCxnSpPr>
        <p:spPr>
          <a:xfrm>
            <a:off x="4714875" y="2903538"/>
            <a:ext cx="217488" cy="8810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fgeronde rechthoek 24"/>
          <p:cNvSpPr/>
          <p:nvPr/>
        </p:nvSpPr>
        <p:spPr>
          <a:xfrm>
            <a:off x="6372225" y="2276475"/>
            <a:ext cx="2160588" cy="1135063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Structural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alternative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supply</a:t>
            </a:r>
            <a:r>
              <a:rPr lang="nl-NL" sz="1200" dirty="0">
                <a:solidFill>
                  <a:srgbClr val="FFFFFF"/>
                </a:solidFill>
              </a:rPr>
              <a:t> of </a:t>
            </a:r>
            <a:r>
              <a:rPr lang="nl-NL" sz="1200" dirty="0" err="1">
                <a:solidFill>
                  <a:srgbClr val="FFFFFF"/>
                </a:solidFill>
              </a:rPr>
              <a:t>fresh</a:t>
            </a:r>
            <a:r>
              <a:rPr lang="nl-NL" sz="1200" dirty="0">
                <a:solidFill>
                  <a:srgbClr val="FFFFFF"/>
                </a:solidFill>
              </a:rPr>
              <a:t> water to West NL. + </a:t>
            </a: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26" name="Afgeronde rechthoek 25"/>
          <p:cNvSpPr/>
          <p:nvPr/>
        </p:nvSpPr>
        <p:spPr>
          <a:xfrm>
            <a:off x="6407150" y="5013325"/>
            <a:ext cx="2125663" cy="892175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Accept </a:t>
            </a:r>
            <a:r>
              <a:rPr lang="nl-NL" sz="1200" dirty="0" err="1">
                <a:solidFill>
                  <a:srgbClr val="FFFFFF"/>
                </a:solidFill>
              </a:rPr>
              <a:t>shortage</a:t>
            </a:r>
            <a:r>
              <a:rPr lang="nl-NL" sz="1200" dirty="0">
                <a:solidFill>
                  <a:srgbClr val="FFFFFF"/>
                </a:solidFill>
              </a:rPr>
              <a:t> 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 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27" name="Afgeronde rechthoek 26"/>
          <p:cNvSpPr/>
          <p:nvPr/>
        </p:nvSpPr>
        <p:spPr>
          <a:xfrm>
            <a:off x="6407150" y="3746500"/>
            <a:ext cx="2125663" cy="1050925"/>
          </a:xfrm>
          <a:prstGeom prst="roundRect">
            <a:avLst/>
          </a:prstGeom>
          <a:solidFill>
            <a:srgbClr val="3366FF"/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KWA+ step 3**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+</a:t>
            </a:r>
            <a:r>
              <a:rPr lang="nl-NL" sz="1200" dirty="0" err="1">
                <a:solidFill>
                  <a:srgbClr val="FFFFFF"/>
                </a:solidFill>
              </a:rPr>
              <a:t>regional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measures</a:t>
            </a:r>
            <a:r>
              <a:rPr lang="nl-NL" sz="1200" dirty="0">
                <a:solidFill>
                  <a:srgbClr val="FFFFFF"/>
                </a:solidFill>
              </a:rPr>
              <a:t>  and </a:t>
            </a:r>
            <a:r>
              <a:rPr lang="nl-NL" sz="1200" dirty="0" err="1">
                <a:solidFill>
                  <a:srgbClr val="FFFFFF"/>
                </a:solidFill>
              </a:rPr>
              <a:t>freshwater</a:t>
            </a:r>
            <a:r>
              <a:rPr lang="nl-NL" sz="1200" dirty="0">
                <a:solidFill>
                  <a:srgbClr val="FFFFFF"/>
                </a:solidFill>
              </a:rPr>
              <a:t> </a:t>
            </a:r>
            <a:r>
              <a:rPr lang="nl-NL" sz="1200" dirty="0" err="1">
                <a:solidFill>
                  <a:srgbClr val="FFFFFF"/>
                </a:solidFill>
              </a:rPr>
              <a:t>use</a:t>
            </a:r>
            <a:r>
              <a:rPr lang="nl-NL" sz="1200" dirty="0">
                <a:solidFill>
                  <a:srgbClr val="FFFFFF"/>
                </a:solidFill>
              </a:rPr>
              <a:t> *</a:t>
            </a:r>
          </a:p>
        </p:txBody>
      </p:sp>
      <p:sp>
        <p:nvSpPr>
          <p:cNvPr id="28" name="Afgeronde rechthoek 27"/>
          <p:cNvSpPr/>
          <p:nvPr/>
        </p:nvSpPr>
        <p:spPr>
          <a:xfrm>
            <a:off x="6630988" y="4457700"/>
            <a:ext cx="1685925" cy="3397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rgbClr val="FFFFFF"/>
                </a:solidFill>
              </a:rPr>
              <a:t>stap 3: &gt; 24 m/s</a:t>
            </a:r>
          </a:p>
        </p:txBody>
      </p:sp>
      <p:cxnSp>
        <p:nvCxnSpPr>
          <p:cNvPr id="29" name="Rechte verbindingslijn met pijl 28"/>
          <p:cNvCxnSpPr>
            <a:cxnSpLocks noChangeShapeType="1"/>
            <a:stCxn id="19" idx="3"/>
            <a:endCxn id="26" idx="1"/>
          </p:cNvCxnSpPr>
          <p:nvPr/>
        </p:nvCxnSpPr>
        <p:spPr bwMode="auto">
          <a:xfrm>
            <a:off x="5918200" y="4279900"/>
            <a:ext cx="488950" cy="11795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cxnSp>
        <p:nvCxnSpPr>
          <p:cNvPr id="30" name="Rechte verbindingslijn met pijl 29"/>
          <p:cNvCxnSpPr>
            <a:cxnSpLocks noChangeShapeType="1"/>
            <a:stCxn id="19" idx="3"/>
            <a:endCxn id="27" idx="1"/>
          </p:cNvCxnSpPr>
          <p:nvPr/>
        </p:nvCxnSpPr>
        <p:spPr bwMode="auto">
          <a:xfrm flipV="1">
            <a:off x="5918200" y="4271963"/>
            <a:ext cx="488950" cy="79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prstDash val="solid"/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/>
          </a:extLst>
        </p:spPr>
      </p:cxnSp>
      <p:sp>
        <p:nvSpPr>
          <p:cNvPr id="31" name="Tekstvak 52"/>
          <p:cNvSpPr txBox="1">
            <a:spLocks noChangeArrowheads="1"/>
          </p:cNvSpPr>
          <p:nvPr/>
        </p:nvSpPr>
        <p:spPr bwMode="auto">
          <a:xfrm>
            <a:off x="2843213" y="5919788"/>
            <a:ext cx="3024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Water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conservation</a:t>
            </a: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, more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crop</a:t>
            </a: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 per drop etc.</a:t>
            </a:r>
            <a:endParaRPr lang="nl-NL" sz="1200" i="1" dirty="0">
              <a:solidFill>
                <a:srgbClr val="FF6600"/>
              </a:solidFill>
              <a:latin typeface="+mn-lt"/>
              <a:cs typeface="Gloria Hallelujah" charset="0"/>
            </a:endParaRPr>
          </a:p>
        </p:txBody>
      </p:sp>
      <p:cxnSp>
        <p:nvCxnSpPr>
          <p:cNvPr id="32" name="Gebogen verbindingslijn 34"/>
          <p:cNvCxnSpPr>
            <a:endCxn id="26" idx="2"/>
          </p:cNvCxnSpPr>
          <p:nvPr/>
        </p:nvCxnSpPr>
        <p:spPr>
          <a:xfrm flipV="1">
            <a:off x="4787900" y="5905500"/>
            <a:ext cx="2681288" cy="331788"/>
          </a:xfrm>
          <a:prstGeom prst="bentConnector2">
            <a:avLst/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bogen verbindingslijn 32"/>
          <p:cNvCxnSpPr/>
          <p:nvPr/>
        </p:nvCxnSpPr>
        <p:spPr>
          <a:xfrm>
            <a:off x="5146675" y="1989138"/>
            <a:ext cx="2305050" cy="287337"/>
          </a:xfrm>
          <a:prstGeom prst="bentConnector3">
            <a:avLst>
              <a:gd name="adj1" fmla="val 100043"/>
            </a:avLst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vak 52"/>
          <p:cNvSpPr txBox="1">
            <a:spLocks noChangeArrowheads="1"/>
          </p:cNvSpPr>
          <p:nvPr/>
        </p:nvSpPr>
        <p:spPr bwMode="auto">
          <a:xfrm>
            <a:off x="3203575" y="1773238"/>
            <a:ext cx="252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Prepare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structural</a:t>
            </a: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alternative</a:t>
            </a:r>
            <a:r>
              <a:rPr lang="nl-NL" sz="1200" i="1" dirty="0" smtClean="0">
                <a:solidFill>
                  <a:srgbClr val="FF6600"/>
                </a:solidFill>
                <a:latin typeface="+mn-lt"/>
                <a:cs typeface="Gloria Hallelujah" charset="0"/>
              </a:rPr>
              <a:t> </a:t>
            </a:r>
            <a:r>
              <a:rPr lang="nl-NL" sz="1200" i="1" dirty="0" err="1" smtClean="0">
                <a:solidFill>
                  <a:srgbClr val="FF6600"/>
                </a:solidFill>
                <a:latin typeface="+mn-lt"/>
                <a:cs typeface="Gloria Hallelujah" charset="0"/>
              </a:rPr>
              <a:t>supply</a:t>
            </a:r>
            <a:endParaRPr lang="nl-NL" sz="1200" i="1" dirty="0">
              <a:solidFill>
                <a:srgbClr val="FF6600"/>
              </a:solidFill>
              <a:latin typeface="+mn-lt"/>
              <a:cs typeface="Gloria Hallelujah" charset="0"/>
            </a:endParaRPr>
          </a:p>
        </p:txBody>
      </p:sp>
      <p:sp>
        <p:nvSpPr>
          <p:cNvPr id="35" name="Rechthoek 34"/>
          <p:cNvSpPr>
            <a:spLocks noChangeArrowheads="1"/>
          </p:cNvSpPr>
          <p:nvPr/>
        </p:nvSpPr>
        <p:spPr bwMode="auto">
          <a:xfrm>
            <a:off x="5795963" y="1484313"/>
            <a:ext cx="3348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200" b="0">
                <a:solidFill>
                  <a:srgbClr val="000000"/>
                </a:solidFill>
                <a:latin typeface="+mn-lt"/>
              </a:rPr>
              <a:t>* A.o. Roode Vaart and optimization “Bernisse-Brielsemeer-systeem”</a:t>
            </a:r>
          </a:p>
        </p:txBody>
      </p:sp>
      <p:sp>
        <p:nvSpPr>
          <p:cNvPr id="36" name="Tekstvak 65"/>
          <p:cNvSpPr txBox="1">
            <a:spLocks noChangeArrowheads="1"/>
          </p:cNvSpPr>
          <p:nvPr/>
        </p:nvSpPr>
        <p:spPr bwMode="auto">
          <a:xfrm>
            <a:off x="6889647" y="1268413"/>
            <a:ext cx="16417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1200" dirty="0" smtClean="0">
                <a:latin typeface="+mn-lt"/>
                <a:ea typeface="MS PGothic" pitchFamily="34" charset="-128"/>
              </a:rPr>
              <a:t>Warm (</a:t>
            </a:r>
            <a:r>
              <a:rPr lang="nl-NL" sz="1200" dirty="0" err="1" smtClean="0">
                <a:latin typeface="+mn-lt"/>
                <a:ea typeface="MS PGothic" pitchFamily="34" charset="-128"/>
              </a:rPr>
              <a:t>rapid</a:t>
            </a:r>
            <a:r>
              <a:rPr lang="nl-NL" sz="1200" dirty="0" smtClean="0">
                <a:latin typeface="+mn-lt"/>
                <a:ea typeface="MS PGothic" pitchFamily="34" charset="-128"/>
              </a:rPr>
              <a:t> CC)</a:t>
            </a:r>
            <a:endParaRPr lang="nl-NL" sz="1200" dirty="0">
              <a:latin typeface="+mn-lt"/>
              <a:ea typeface="MS PGothic" pitchFamily="34" charset="-128"/>
            </a:endParaRPr>
          </a:p>
        </p:txBody>
      </p:sp>
      <p:sp>
        <p:nvSpPr>
          <p:cNvPr id="38" name="Tijdelijke aanduiding voor dianummer 1"/>
          <p:cNvSpPr>
            <a:spLocks noGrp="1"/>
          </p:cNvSpPr>
          <p:nvPr>
            <p:ph type="sldNum" sz="quarter" idx="4294967295"/>
          </p:nvPr>
        </p:nvSpPr>
        <p:spPr>
          <a:xfrm>
            <a:off x="466725" y="6611938"/>
            <a:ext cx="1905000" cy="119062"/>
          </a:xfrm>
          <a:prstGeom prst="rect">
            <a:avLst/>
          </a:prstGeom>
          <a:noFill/>
        </p:spPr>
        <p:txBody>
          <a:bodyPr/>
          <a:lstStyle/>
          <a:p>
            <a:fld id="{94D33742-C6CA-4051-8698-AE51BF566DBC}" type="slidenum">
              <a:rPr lang="nl-NL" smtClean="0">
                <a:latin typeface="Calibri" pitchFamily="34" charset="0"/>
                <a:cs typeface="Arial" pitchFamily="34" charset="0"/>
              </a:rPr>
              <a:pPr/>
              <a:t>9</a:t>
            </a:fld>
            <a:endParaRPr lang="nl-NL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9" name="Picture 2" descr="http://howbigismypotato.com/pot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069975"/>
            <a:ext cx="73088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kstvak 39"/>
          <p:cNvSpPr txBox="1">
            <a:spLocks noChangeArrowheads="1"/>
          </p:cNvSpPr>
          <p:nvPr/>
        </p:nvSpPr>
        <p:spPr bwMode="auto">
          <a:xfrm>
            <a:off x="3059113" y="3068638"/>
            <a:ext cx="4608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“Experts tend to be too optimistic about the actual implementation of a strategy - and too pessimistic about future innovations”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1" name="Tekstvak 11"/>
          <p:cNvSpPr txBox="1"/>
          <p:nvPr/>
        </p:nvSpPr>
        <p:spPr>
          <a:xfrm>
            <a:off x="4427984" y="2207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 smtClean="0">
                <a:solidFill>
                  <a:schemeClr val="bg1"/>
                </a:solidFill>
                <a:latin typeface="+mn-lt"/>
              </a:rPr>
              <a:t> B.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Innovative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latin typeface="+mn-lt"/>
              </a:rPr>
              <a:t>solutions</a:t>
            </a:r>
            <a:r>
              <a:rPr lang="nl-NL" b="1" dirty="0" smtClean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395536" y="2606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III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data author=&quot;{00000000-0000-0000-0000-000000000000}&quot; authorname=&quot;(onbekend)&quot; model=&quot;{00000001-0005-0000-0001-000000000013}&quot; profile=&quot;1Logo&quot; created=&quot;2009-02-04 18:33:15&quot; modified=&quot;2009-03-12 14:13:09&quot;&gt;&lt;presentatie template=&quot;C:\Program Files\Carma DocSys\1Logo\Modellen\Presentaties\ministerie.pot&quot; enabled=&quot;true&quot; reopen=&quot;true&quot; lcid=&quot;1043&quot; newdoc=&quot;true&quot; engine=&quot;DocSysEngine.MSPPT&quot;&gt;&lt;titel class=&quot;string&quot; value=&quot;Totstandkoming van het Deltaprogramma&quot; manual=&quot;true&quot;/&gt;&lt;fldfooter class=&quot;string&quot; value=&quot;Totstandkoming van het Deltaprogramma&quot;/&gt;&lt;subtitel class=&quot;string&quot; value=&quot;Follow-up advies Deltacommissie&quot; manual=&quot;true&quot;/&gt;&lt;datum class=&quot;string&quot; value=&quot;12 maart 2009&quot;/&gt;&lt;kleur class=&quot;string&quot; value=&quot;&quot;/&gt;&lt;divisie class=&quot;string&quot; value=&quot;Ministerie&quot; id=&quot;1&quot;/&gt;&lt;PAPER/&gt;&lt;/presentatie&gt;&lt;/data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"/>
</p:tagLst>
</file>

<file path=ppt/theme/theme1.xml><?xml version="1.0" encoding="utf-8"?>
<a:theme xmlns:a="http://schemas.openxmlformats.org/drawingml/2006/main" name="ministerie">
  <a:themeElements>
    <a:clrScheme name="">
      <a:dk1>
        <a:srgbClr val="000000"/>
      </a:dk1>
      <a:lt1>
        <a:srgbClr val="FFFFFF"/>
      </a:lt1>
      <a:dk2>
        <a:srgbClr val="0E4A10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minister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nisterie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19037</TotalTime>
  <Words>1578</Words>
  <Application>Microsoft Office PowerPoint</Application>
  <PresentationFormat>On-screen Show (4:3)</PresentationFormat>
  <Paragraphs>278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ministerie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Min. VenW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van zaken Kwartiermaken Deltaprogramma</dc:title>
  <dc:creator>B. Parmet</dc:creator>
  <cp:lastModifiedBy>pbl</cp:lastModifiedBy>
  <cp:revision>2107</cp:revision>
  <dcterms:created xsi:type="dcterms:W3CDTF">2009-02-04T17:33:22Z</dcterms:created>
  <dcterms:modified xsi:type="dcterms:W3CDTF">2015-05-18T06:55:08Z</dcterms:modified>
</cp:coreProperties>
</file>